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Lst>
  <p:sldSz cy="5143500" cx="9144000"/>
  <p:notesSz cx="6858000" cy="9144000"/>
  <p:embeddedFontLst>
    <p:embeddedFont>
      <p:font typeface="Roboto"/>
      <p:regular r:id="rId254"/>
      <p:bold r:id="rId255"/>
      <p:italic r:id="rId256"/>
      <p:boldItalic r:id="rId2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4C79E60-302F-4C3F-842E-BB4E706F5184}">
  <a:tblStyle styleId="{44C79E60-302F-4C3F-842E-BB4E706F5184}" styleName="Table_0">
    <a:wholeTbl>
      <a:tcTxStyle>
        <a:font>
          <a:latin typeface="Arial"/>
          <a:ea typeface="Arial"/>
          <a:cs typeface="Arial"/>
        </a:font>
        <a:srgbClr val="000000"/>
      </a:tcTxStyle>
      <a:tcStyle>
        <a:tcBdr>
          <a:left>
            <a:ln cap="flat" cmpd="sng" w="12700">
              <a:solidFill>
                <a:srgbClr val="E0E0E0"/>
              </a:solidFill>
              <a:prstDash val="solid"/>
              <a:round/>
              <a:headEnd len="sm" w="sm" type="none"/>
              <a:tailEnd len="sm" w="sm" type="none"/>
            </a:ln>
          </a:left>
          <a:right>
            <a:ln cap="flat" cmpd="sng" w="12700">
              <a:solidFill>
                <a:srgbClr val="E0E0E0"/>
              </a:solidFill>
              <a:prstDash val="solid"/>
              <a:round/>
              <a:headEnd len="sm" w="sm" type="none"/>
              <a:tailEnd len="sm" w="sm" type="none"/>
            </a:ln>
          </a:right>
          <a:top>
            <a:ln cap="flat" cmpd="sng" w="12700">
              <a:solidFill>
                <a:srgbClr val="E0E0E0"/>
              </a:solidFill>
              <a:prstDash val="solid"/>
              <a:round/>
              <a:headEnd len="sm" w="sm" type="none"/>
              <a:tailEnd len="sm" w="sm" type="none"/>
            </a:ln>
          </a:top>
          <a:bottom>
            <a:ln cap="flat" cmpd="sng" w="12700">
              <a:solidFill>
                <a:srgbClr val="E0E0E0"/>
              </a:solidFill>
              <a:prstDash val="solid"/>
              <a:round/>
              <a:headEnd len="sm" w="sm" type="none"/>
              <a:tailEnd len="sm" w="sm" type="none"/>
            </a:ln>
          </a:bottom>
          <a:insideH>
            <a:ln cap="flat" cmpd="sng" w="12700">
              <a:solidFill>
                <a:srgbClr val="E0E0E0"/>
              </a:solidFill>
              <a:prstDash val="solid"/>
              <a:round/>
              <a:headEnd len="sm" w="sm" type="none"/>
              <a:tailEnd len="sm" w="sm" type="none"/>
            </a:ln>
          </a:insideH>
          <a:insideV>
            <a:ln cap="flat" cmpd="sng" w="12700">
              <a:solidFill>
                <a:srgbClr val="E0E0E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font" Target="fonts/Roboto-boldItalic.fntdata"/><Relationship Id="rId135" Type="http://schemas.openxmlformats.org/officeDocument/2006/relationships/slide" Target="slides/slide129.xml"/><Relationship Id="rId256" Type="http://schemas.openxmlformats.org/officeDocument/2006/relationships/font" Target="fonts/Roboto-italic.fntdata"/><Relationship Id="rId134" Type="http://schemas.openxmlformats.org/officeDocument/2006/relationships/slide" Target="slides/slide128.xml"/><Relationship Id="rId255" Type="http://schemas.openxmlformats.org/officeDocument/2006/relationships/font" Target="fonts/Roboto-bold.fntdata"/><Relationship Id="rId133" Type="http://schemas.openxmlformats.org/officeDocument/2006/relationships/slide" Target="slides/slide127.xml"/><Relationship Id="rId254" Type="http://schemas.openxmlformats.org/officeDocument/2006/relationships/font" Target="fonts/Roboto-regular.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8225c0ed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8225c0ed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58c82fa85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58c82fa85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58c82fa85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58c82fa85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g58c82fa85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58c82fa85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g58c82fa85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58c82fa85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58c82fa85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58c82fa85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g5132f0a1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5132f0a1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g5afa6d6b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5afa6d6b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5132f0a1a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5132f0a1a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g5132f0a1a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5132f0a1a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g5132f0a1a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5132f0a1a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8225c0ed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8225c0ed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g5132f0a1a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5132f0a1a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5132f0a1a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5132f0a1a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Google Shape;925;g5132f0a1a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5132f0a1a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g5132f0a1a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5132f0a1a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58c82fa85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58c82fa85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g58c82fa85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58c82fa85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Google Shape;959;g58c82fa85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58c82fa85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g58c82fa85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58c82fa85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g58c82fa85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58c82fa85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g58c82fa85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58c82fa85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8225c0ed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8225c0ed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Google Shape;990;g58c82fa85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58c82fa85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g58c82fa85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58c82fa85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5" name="Shape 1005"/>
        <p:cNvGrpSpPr/>
        <p:nvPr/>
      </p:nvGrpSpPr>
      <p:grpSpPr>
        <a:xfrm>
          <a:off x="0" y="0"/>
          <a:ext cx="0" cy="0"/>
          <a:chOff x="0" y="0"/>
          <a:chExt cx="0" cy="0"/>
        </a:xfrm>
      </p:grpSpPr>
      <p:sp>
        <p:nvSpPr>
          <p:cNvPr id="1006" name="Google Shape;1006;g58c82fa85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58c82fa85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3" name="Shape 1013"/>
        <p:cNvGrpSpPr/>
        <p:nvPr/>
      </p:nvGrpSpPr>
      <p:grpSpPr>
        <a:xfrm>
          <a:off x="0" y="0"/>
          <a:ext cx="0" cy="0"/>
          <a:chOff x="0" y="0"/>
          <a:chExt cx="0" cy="0"/>
        </a:xfrm>
      </p:grpSpPr>
      <p:sp>
        <p:nvSpPr>
          <p:cNvPr id="1014" name="Google Shape;1014;g58c82fa85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58c82fa85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Google Shape;1022;g58c82fa85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58c82fa85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Google Shape;1030;g58c82fa859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58c82fa85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g58c82fa85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58c82fa85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g58c82fa859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58c82fa859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4" name="Shape 1054"/>
        <p:cNvGrpSpPr/>
        <p:nvPr/>
      </p:nvGrpSpPr>
      <p:grpSpPr>
        <a:xfrm>
          <a:off x="0" y="0"/>
          <a:ext cx="0" cy="0"/>
          <a:chOff x="0" y="0"/>
          <a:chExt cx="0" cy="0"/>
        </a:xfrm>
      </p:grpSpPr>
      <p:sp>
        <p:nvSpPr>
          <p:cNvPr id="1055" name="Google Shape;1055;g58c82fa85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58c82fa85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g58c82fa859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58c82fa859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8225c0ed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8225c0ed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Google Shape;1070;g58c82fa859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58c82fa859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58c82fa85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58c82fa85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5" name="Shape 1085"/>
        <p:cNvGrpSpPr/>
        <p:nvPr/>
      </p:nvGrpSpPr>
      <p:grpSpPr>
        <a:xfrm>
          <a:off x="0" y="0"/>
          <a:ext cx="0" cy="0"/>
          <a:chOff x="0" y="0"/>
          <a:chExt cx="0" cy="0"/>
        </a:xfrm>
      </p:grpSpPr>
      <p:sp>
        <p:nvSpPr>
          <p:cNvPr id="1086" name="Google Shape;1086;g58c82fa859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58c82fa859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g58c82fa859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58c82fa859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1" name="Shape 1101"/>
        <p:cNvGrpSpPr/>
        <p:nvPr/>
      </p:nvGrpSpPr>
      <p:grpSpPr>
        <a:xfrm>
          <a:off x="0" y="0"/>
          <a:ext cx="0" cy="0"/>
          <a:chOff x="0" y="0"/>
          <a:chExt cx="0" cy="0"/>
        </a:xfrm>
      </p:grpSpPr>
      <p:sp>
        <p:nvSpPr>
          <p:cNvPr id="1102" name="Google Shape;1102;g5afa6d6b9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5afa6d6b9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8" name="Shape 1108"/>
        <p:cNvGrpSpPr/>
        <p:nvPr/>
      </p:nvGrpSpPr>
      <p:grpSpPr>
        <a:xfrm>
          <a:off x="0" y="0"/>
          <a:ext cx="0" cy="0"/>
          <a:chOff x="0" y="0"/>
          <a:chExt cx="0" cy="0"/>
        </a:xfrm>
      </p:grpSpPr>
      <p:sp>
        <p:nvSpPr>
          <p:cNvPr id="1109" name="Google Shape;1109;g58c82fa859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58c82fa859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5" name="Shape 1115"/>
        <p:cNvGrpSpPr/>
        <p:nvPr/>
      </p:nvGrpSpPr>
      <p:grpSpPr>
        <a:xfrm>
          <a:off x="0" y="0"/>
          <a:ext cx="0" cy="0"/>
          <a:chOff x="0" y="0"/>
          <a:chExt cx="0" cy="0"/>
        </a:xfrm>
      </p:grpSpPr>
      <p:sp>
        <p:nvSpPr>
          <p:cNvPr id="1116" name="Google Shape;1116;g58c82fa859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58c82fa859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Google Shape;1123;g58c82fa859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58c82fa859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9" name="Shape 1129"/>
        <p:cNvGrpSpPr/>
        <p:nvPr/>
      </p:nvGrpSpPr>
      <p:grpSpPr>
        <a:xfrm>
          <a:off x="0" y="0"/>
          <a:ext cx="0" cy="0"/>
          <a:chOff x="0" y="0"/>
          <a:chExt cx="0" cy="0"/>
        </a:xfrm>
      </p:grpSpPr>
      <p:sp>
        <p:nvSpPr>
          <p:cNvPr id="1130" name="Google Shape;1130;g58c82fa859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58c82fa859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6" name="Shape 1136"/>
        <p:cNvGrpSpPr/>
        <p:nvPr/>
      </p:nvGrpSpPr>
      <p:grpSpPr>
        <a:xfrm>
          <a:off x="0" y="0"/>
          <a:ext cx="0" cy="0"/>
          <a:chOff x="0" y="0"/>
          <a:chExt cx="0" cy="0"/>
        </a:xfrm>
      </p:grpSpPr>
      <p:sp>
        <p:nvSpPr>
          <p:cNvPr id="1137" name="Google Shape;1137;g58c82fa859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58c82fa859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8225c0ed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8225c0ed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g58c82fa85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58c82fa85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2" name="Shape 1152"/>
        <p:cNvGrpSpPr/>
        <p:nvPr/>
      </p:nvGrpSpPr>
      <p:grpSpPr>
        <a:xfrm>
          <a:off x="0" y="0"/>
          <a:ext cx="0" cy="0"/>
          <a:chOff x="0" y="0"/>
          <a:chExt cx="0" cy="0"/>
        </a:xfrm>
      </p:grpSpPr>
      <p:sp>
        <p:nvSpPr>
          <p:cNvPr id="1153" name="Google Shape;1153;g58c82fa859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58c82fa859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Google Shape;1161;g58c82fa85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58c82fa85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7" name="Shape 1167"/>
        <p:cNvGrpSpPr/>
        <p:nvPr/>
      </p:nvGrpSpPr>
      <p:grpSpPr>
        <a:xfrm>
          <a:off x="0" y="0"/>
          <a:ext cx="0" cy="0"/>
          <a:chOff x="0" y="0"/>
          <a:chExt cx="0" cy="0"/>
        </a:xfrm>
      </p:grpSpPr>
      <p:sp>
        <p:nvSpPr>
          <p:cNvPr id="1168" name="Google Shape;1168;g58e670c0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58e670c0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g58e670c0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58e670c0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g58e670c0f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58e670c0f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Google Shape;1191;g58e670c0f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58e670c0f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7" name="Shape 1197"/>
        <p:cNvGrpSpPr/>
        <p:nvPr/>
      </p:nvGrpSpPr>
      <p:grpSpPr>
        <a:xfrm>
          <a:off x="0" y="0"/>
          <a:ext cx="0" cy="0"/>
          <a:chOff x="0" y="0"/>
          <a:chExt cx="0" cy="0"/>
        </a:xfrm>
      </p:grpSpPr>
      <p:sp>
        <p:nvSpPr>
          <p:cNvPr id="1198" name="Google Shape;1198;g58e670c0f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58e670c0f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8" name="Shape 1208"/>
        <p:cNvGrpSpPr/>
        <p:nvPr/>
      </p:nvGrpSpPr>
      <p:grpSpPr>
        <a:xfrm>
          <a:off x="0" y="0"/>
          <a:ext cx="0" cy="0"/>
          <a:chOff x="0" y="0"/>
          <a:chExt cx="0" cy="0"/>
        </a:xfrm>
      </p:grpSpPr>
      <p:sp>
        <p:nvSpPr>
          <p:cNvPr id="1209" name="Google Shape;1209;g58e670c0f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58e670c0f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6" name="Shape 1216"/>
        <p:cNvGrpSpPr/>
        <p:nvPr/>
      </p:nvGrpSpPr>
      <p:grpSpPr>
        <a:xfrm>
          <a:off x="0" y="0"/>
          <a:ext cx="0" cy="0"/>
          <a:chOff x="0" y="0"/>
          <a:chExt cx="0" cy="0"/>
        </a:xfrm>
      </p:grpSpPr>
      <p:sp>
        <p:nvSpPr>
          <p:cNvPr id="1217" name="Google Shape;1217;g58e670c0f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58e670c0f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8225c0ed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8225c0ed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4" name="Shape 1224"/>
        <p:cNvGrpSpPr/>
        <p:nvPr/>
      </p:nvGrpSpPr>
      <p:grpSpPr>
        <a:xfrm>
          <a:off x="0" y="0"/>
          <a:ext cx="0" cy="0"/>
          <a:chOff x="0" y="0"/>
          <a:chExt cx="0" cy="0"/>
        </a:xfrm>
      </p:grpSpPr>
      <p:sp>
        <p:nvSpPr>
          <p:cNvPr id="1225" name="Google Shape;1225;g58e670c0f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58e670c0f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2" name="Shape 1232"/>
        <p:cNvGrpSpPr/>
        <p:nvPr/>
      </p:nvGrpSpPr>
      <p:grpSpPr>
        <a:xfrm>
          <a:off x="0" y="0"/>
          <a:ext cx="0" cy="0"/>
          <a:chOff x="0" y="0"/>
          <a:chExt cx="0" cy="0"/>
        </a:xfrm>
      </p:grpSpPr>
      <p:sp>
        <p:nvSpPr>
          <p:cNvPr id="1233" name="Google Shape;1233;g58e670c0f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58e670c0f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0" name="Shape 1240"/>
        <p:cNvGrpSpPr/>
        <p:nvPr/>
      </p:nvGrpSpPr>
      <p:grpSpPr>
        <a:xfrm>
          <a:off x="0" y="0"/>
          <a:ext cx="0" cy="0"/>
          <a:chOff x="0" y="0"/>
          <a:chExt cx="0" cy="0"/>
        </a:xfrm>
      </p:grpSpPr>
      <p:sp>
        <p:nvSpPr>
          <p:cNvPr id="1241" name="Google Shape;1241;g58e670c0f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58e670c0f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8" name="Shape 1248"/>
        <p:cNvGrpSpPr/>
        <p:nvPr/>
      </p:nvGrpSpPr>
      <p:grpSpPr>
        <a:xfrm>
          <a:off x="0" y="0"/>
          <a:ext cx="0" cy="0"/>
          <a:chOff x="0" y="0"/>
          <a:chExt cx="0" cy="0"/>
        </a:xfrm>
      </p:grpSpPr>
      <p:sp>
        <p:nvSpPr>
          <p:cNvPr id="1249" name="Google Shape;1249;g58e670c0f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58e670c0f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Google Shape;1257;g58e670c0f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58e670c0f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g58e670c0f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58e670c0f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2" name="Shape 1272"/>
        <p:cNvGrpSpPr/>
        <p:nvPr/>
      </p:nvGrpSpPr>
      <p:grpSpPr>
        <a:xfrm>
          <a:off x="0" y="0"/>
          <a:ext cx="0" cy="0"/>
          <a:chOff x="0" y="0"/>
          <a:chExt cx="0" cy="0"/>
        </a:xfrm>
      </p:grpSpPr>
      <p:sp>
        <p:nvSpPr>
          <p:cNvPr id="1273" name="Google Shape;1273;g58e670c0f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58e670c0f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0" name="Shape 1280"/>
        <p:cNvGrpSpPr/>
        <p:nvPr/>
      </p:nvGrpSpPr>
      <p:grpSpPr>
        <a:xfrm>
          <a:off x="0" y="0"/>
          <a:ext cx="0" cy="0"/>
          <a:chOff x="0" y="0"/>
          <a:chExt cx="0" cy="0"/>
        </a:xfrm>
      </p:grpSpPr>
      <p:sp>
        <p:nvSpPr>
          <p:cNvPr id="1281" name="Google Shape;1281;g58e670c0f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58e670c0f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7" name="Shape 1287"/>
        <p:cNvGrpSpPr/>
        <p:nvPr/>
      </p:nvGrpSpPr>
      <p:grpSpPr>
        <a:xfrm>
          <a:off x="0" y="0"/>
          <a:ext cx="0" cy="0"/>
          <a:chOff x="0" y="0"/>
          <a:chExt cx="0" cy="0"/>
        </a:xfrm>
      </p:grpSpPr>
      <p:sp>
        <p:nvSpPr>
          <p:cNvPr id="1288" name="Google Shape;1288;g58e670c0f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58e670c0f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5" name="Shape 1295"/>
        <p:cNvGrpSpPr/>
        <p:nvPr/>
      </p:nvGrpSpPr>
      <p:grpSpPr>
        <a:xfrm>
          <a:off x="0" y="0"/>
          <a:ext cx="0" cy="0"/>
          <a:chOff x="0" y="0"/>
          <a:chExt cx="0" cy="0"/>
        </a:xfrm>
      </p:grpSpPr>
      <p:sp>
        <p:nvSpPr>
          <p:cNvPr id="1296" name="Google Shape;1296;g58e670c0f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58e670c0f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8225c0ed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8225c0ed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3" name="Shape 1303"/>
        <p:cNvGrpSpPr/>
        <p:nvPr/>
      </p:nvGrpSpPr>
      <p:grpSpPr>
        <a:xfrm>
          <a:off x="0" y="0"/>
          <a:ext cx="0" cy="0"/>
          <a:chOff x="0" y="0"/>
          <a:chExt cx="0" cy="0"/>
        </a:xfrm>
      </p:grpSpPr>
      <p:sp>
        <p:nvSpPr>
          <p:cNvPr id="1304" name="Google Shape;1304;g58e670c0f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58e670c0f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1" name="Shape 1311"/>
        <p:cNvGrpSpPr/>
        <p:nvPr/>
      </p:nvGrpSpPr>
      <p:grpSpPr>
        <a:xfrm>
          <a:off x="0" y="0"/>
          <a:ext cx="0" cy="0"/>
          <a:chOff x="0" y="0"/>
          <a:chExt cx="0" cy="0"/>
        </a:xfrm>
      </p:grpSpPr>
      <p:sp>
        <p:nvSpPr>
          <p:cNvPr id="1312" name="Google Shape;1312;g58e670c0f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58e670c0f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9" name="Shape 1319"/>
        <p:cNvGrpSpPr/>
        <p:nvPr/>
      </p:nvGrpSpPr>
      <p:grpSpPr>
        <a:xfrm>
          <a:off x="0" y="0"/>
          <a:ext cx="0" cy="0"/>
          <a:chOff x="0" y="0"/>
          <a:chExt cx="0" cy="0"/>
        </a:xfrm>
      </p:grpSpPr>
      <p:sp>
        <p:nvSpPr>
          <p:cNvPr id="1320" name="Google Shape;1320;g5115d6a80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5115d6a80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6" name="Shape 1326"/>
        <p:cNvGrpSpPr/>
        <p:nvPr/>
      </p:nvGrpSpPr>
      <p:grpSpPr>
        <a:xfrm>
          <a:off x="0" y="0"/>
          <a:ext cx="0" cy="0"/>
          <a:chOff x="0" y="0"/>
          <a:chExt cx="0" cy="0"/>
        </a:xfrm>
      </p:grpSpPr>
      <p:sp>
        <p:nvSpPr>
          <p:cNvPr id="1327" name="Google Shape;1327;g58e670c0f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58e670c0f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3" name="Shape 1333"/>
        <p:cNvGrpSpPr/>
        <p:nvPr/>
      </p:nvGrpSpPr>
      <p:grpSpPr>
        <a:xfrm>
          <a:off x="0" y="0"/>
          <a:ext cx="0" cy="0"/>
          <a:chOff x="0" y="0"/>
          <a:chExt cx="0" cy="0"/>
        </a:xfrm>
      </p:grpSpPr>
      <p:sp>
        <p:nvSpPr>
          <p:cNvPr id="1334" name="Google Shape;1334;g58e670c0fc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58e670c0fc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1" name="Shape 1341"/>
        <p:cNvGrpSpPr/>
        <p:nvPr/>
      </p:nvGrpSpPr>
      <p:grpSpPr>
        <a:xfrm>
          <a:off x="0" y="0"/>
          <a:ext cx="0" cy="0"/>
          <a:chOff x="0" y="0"/>
          <a:chExt cx="0" cy="0"/>
        </a:xfrm>
      </p:grpSpPr>
      <p:sp>
        <p:nvSpPr>
          <p:cNvPr id="1342" name="Google Shape;1342;g58e670c0fc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58e670c0fc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8" name="Shape 1348"/>
        <p:cNvGrpSpPr/>
        <p:nvPr/>
      </p:nvGrpSpPr>
      <p:grpSpPr>
        <a:xfrm>
          <a:off x="0" y="0"/>
          <a:ext cx="0" cy="0"/>
          <a:chOff x="0" y="0"/>
          <a:chExt cx="0" cy="0"/>
        </a:xfrm>
      </p:grpSpPr>
      <p:sp>
        <p:nvSpPr>
          <p:cNvPr id="1349" name="Google Shape;1349;g58e670c0f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58e670c0f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Google Shape;1356;g58e670c0f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58e670c0f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2" name="Shape 1362"/>
        <p:cNvGrpSpPr/>
        <p:nvPr/>
      </p:nvGrpSpPr>
      <p:grpSpPr>
        <a:xfrm>
          <a:off x="0" y="0"/>
          <a:ext cx="0" cy="0"/>
          <a:chOff x="0" y="0"/>
          <a:chExt cx="0" cy="0"/>
        </a:xfrm>
      </p:grpSpPr>
      <p:sp>
        <p:nvSpPr>
          <p:cNvPr id="1363" name="Google Shape;1363;g58e670c0fc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58e670c0fc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9" name="Shape 1369"/>
        <p:cNvGrpSpPr/>
        <p:nvPr/>
      </p:nvGrpSpPr>
      <p:grpSpPr>
        <a:xfrm>
          <a:off x="0" y="0"/>
          <a:ext cx="0" cy="0"/>
          <a:chOff x="0" y="0"/>
          <a:chExt cx="0" cy="0"/>
        </a:xfrm>
      </p:grpSpPr>
      <p:sp>
        <p:nvSpPr>
          <p:cNvPr id="1370" name="Google Shape;1370;g58e670c0fc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58e670c0fc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8225c0ed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8225c0ed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6" name="Shape 1376"/>
        <p:cNvGrpSpPr/>
        <p:nvPr/>
      </p:nvGrpSpPr>
      <p:grpSpPr>
        <a:xfrm>
          <a:off x="0" y="0"/>
          <a:ext cx="0" cy="0"/>
          <a:chOff x="0" y="0"/>
          <a:chExt cx="0" cy="0"/>
        </a:xfrm>
      </p:grpSpPr>
      <p:sp>
        <p:nvSpPr>
          <p:cNvPr id="1377" name="Google Shape;1377;g58e670c0f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58e670c0f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3" name="Shape 1383"/>
        <p:cNvGrpSpPr/>
        <p:nvPr/>
      </p:nvGrpSpPr>
      <p:grpSpPr>
        <a:xfrm>
          <a:off x="0" y="0"/>
          <a:ext cx="0" cy="0"/>
          <a:chOff x="0" y="0"/>
          <a:chExt cx="0" cy="0"/>
        </a:xfrm>
      </p:grpSpPr>
      <p:sp>
        <p:nvSpPr>
          <p:cNvPr id="1384" name="Google Shape;1384;g58e670c0fc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58e670c0fc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1" name="Shape 1391"/>
        <p:cNvGrpSpPr/>
        <p:nvPr/>
      </p:nvGrpSpPr>
      <p:grpSpPr>
        <a:xfrm>
          <a:off x="0" y="0"/>
          <a:ext cx="0" cy="0"/>
          <a:chOff x="0" y="0"/>
          <a:chExt cx="0" cy="0"/>
        </a:xfrm>
      </p:grpSpPr>
      <p:sp>
        <p:nvSpPr>
          <p:cNvPr id="1392" name="Google Shape;1392;g58e670c0f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58e670c0f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Google Shape;1399;g58e670c0fc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58e670c0fc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6" name="Shape 1406"/>
        <p:cNvGrpSpPr/>
        <p:nvPr/>
      </p:nvGrpSpPr>
      <p:grpSpPr>
        <a:xfrm>
          <a:off x="0" y="0"/>
          <a:ext cx="0" cy="0"/>
          <a:chOff x="0" y="0"/>
          <a:chExt cx="0" cy="0"/>
        </a:xfrm>
      </p:grpSpPr>
      <p:sp>
        <p:nvSpPr>
          <p:cNvPr id="1407" name="Google Shape;1407;g58e670c0fc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58e670c0fc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4" name="Shape 1414"/>
        <p:cNvGrpSpPr/>
        <p:nvPr/>
      </p:nvGrpSpPr>
      <p:grpSpPr>
        <a:xfrm>
          <a:off x="0" y="0"/>
          <a:ext cx="0" cy="0"/>
          <a:chOff x="0" y="0"/>
          <a:chExt cx="0" cy="0"/>
        </a:xfrm>
      </p:grpSpPr>
      <p:sp>
        <p:nvSpPr>
          <p:cNvPr id="1415" name="Google Shape;1415;g58e670c0f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58e670c0f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1" name="Shape 1421"/>
        <p:cNvGrpSpPr/>
        <p:nvPr/>
      </p:nvGrpSpPr>
      <p:grpSpPr>
        <a:xfrm>
          <a:off x="0" y="0"/>
          <a:ext cx="0" cy="0"/>
          <a:chOff x="0" y="0"/>
          <a:chExt cx="0" cy="0"/>
        </a:xfrm>
      </p:grpSpPr>
      <p:sp>
        <p:nvSpPr>
          <p:cNvPr id="1422" name="Google Shape;1422;g58e670c0fc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58e670c0fc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9" name="Shape 1429"/>
        <p:cNvGrpSpPr/>
        <p:nvPr/>
      </p:nvGrpSpPr>
      <p:grpSpPr>
        <a:xfrm>
          <a:off x="0" y="0"/>
          <a:ext cx="0" cy="0"/>
          <a:chOff x="0" y="0"/>
          <a:chExt cx="0" cy="0"/>
        </a:xfrm>
      </p:grpSpPr>
      <p:sp>
        <p:nvSpPr>
          <p:cNvPr id="1430" name="Google Shape;1430;g58e670c0fc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58e670c0fc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7" name="Shape 1437"/>
        <p:cNvGrpSpPr/>
        <p:nvPr/>
      </p:nvGrpSpPr>
      <p:grpSpPr>
        <a:xfrm>
          <a:off x="0" y="0"/>
          <a:ext cx="0" cy="0"/>
          <a:chOff x="0" y="0"/>
          <a:chExt cx="0" cy="0"/>
        </a:xfrm>
      </p:grpSpPr>
      <p:sp>
        <p:nvSpPr>
          <p:cNvPr id="1438" name="Google Shape;1438;g58e670c0fc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58e670c0fc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5" name="Shape 1445"/>
        <p:cNvGrpSpPr/>
        <p:nvPr/>
      </p:nvGrpSpPr>
      <p:grpSpPr>
        <a:xfrm>
          <a:off x="0" y="0"/>
          <a:ext cx="0" cy="0"/>
          <a:chOff x="0" y="0"/>
          <a:chExt cx="0" cy="0"/>
        </a:xfrm>
      </p:grpSpPr>
      <p:sp>
        <p:nvSpPr>
          <p:cNvPr id="1446" name="Google Shape;1446;g58e670c0f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58e670c0f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8225c0ed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8225c0ed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3" name="Shape 1453"/>
        <p:cNvGrpSpPr/>
        <p:nvPr/>
      </p:nvGrpSpPr>
      <p:grpSpPr>
        <a:xfrm>
          <a:off x="0" y="0"/>
          <a:ext cx="0" cy="0"/>
          <a:chOff x="0" y="0"/>
          <a:chExt cx="0" cy="0"/>
        </a:xfrm>
      </p:grpSpPr>
      <p:sp>
        <p:nvSpPr>
          <p:cNvPr id="1454" name="Google Shape;1454;g58e670c0fc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58e670c0f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0" name="Shape 1460"/>
        <p:cNvGrpSpPr/>
        <p:nvPr/>
      </p:nvGrpSpPr>
      <p:grpSpPr>
        <a:xfrm>
          <a:off x="0" y="0"/>
          <a:ext cx="0" cy="0"/>
          <a:chOff x="0" y="0"/>
          <a:chExt cx="0" cy="0"/>
        </a:xfrm>
      </p:grpSpPr>
      <p:sp>
        <p:nvSpPr>
          <p:cNvPr id="1461" name="Google Shape;1461;g58e670c0fc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58e670c0fc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7" name="Shape 1467"/>
        <p:cNvGrpSpPr/>
        <p:nvPr/>
      </p:nvGrpSpPr>
      <p:grpSpPr>
        <a:xfrm>
          <a:off x="0" y="0"/>
          <a:ext cx="0" cy="0"/>
          <a:chOff x="0" y="0"/>
          <a:chExt cx="0" cy="0"/>
        </a:xfrm>
      </p:grpSpPr>
      <p:sp>
        <p:nvSpPr>
          <p:cNvPr id="1468" name="Google Shape;1468;g58e670c0fc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58e670c0fc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4" name="Shape 1474"/>
        <p:cNvGrpSpPr/>
        <p:nvPr/>
      </p:nvGrpSpPr>
      <p:grpSpPr>
        <a:xfrm>
          <a:off x="0" y="0"/>
          <a:ext cx="0" cy="0"/>
          <a:chOff x="0" y="0"/>
          <a:chExt cx="0" cy="0"/>
        </a:xfrm>
      </p:grpSpPr>
      <p:sp>
        <p:nvSpPr>
          <p:cNvPr id="1475" name="Google Shape;1475;g56d095d7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56d095d7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2" name="Shape 1482"/>
        <p:cNvGrpSpPr/>
        <p:nvPr/>
      </p:nvGrpSpPr>
      <p:grpSpPr>
        <a:xfrm>
          <a:off x="0" y="0"/>
          <a:ext cx="0" cy="0"/>
          <a:chOff x="0" y="0"/>
          <a:chExt cx="0" cy="0"/>
        </a:xfrm>
      </p:grpSpPr>
      <p:sp>
        <p:nvSpPr>
          <p:cNvPr id="1483" name="Google Shape;1483;g56d095d76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56d095d76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0" name="Shape 1490"/>
        <p:cNvGrpSpPr/>
        <p:nvPr/>
      </p:nvGrpSpPr>
      <p:grpSpPr>
        <a:xfrm>
          <a:off x="0" y="0"/>
          <a:ext cx="0" cy="0"/>
          <a:chOff x="0" y="0"/>
          <a:chExt cx="0" cy="0"/>
        </a:xfrm>
      </p:grpSpPr>
      <p:sp>
        <p:nvSpPr>
          <p:cNvPr id="1491" name="Google Shape;1491;g56d095d76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56d095d76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8" name="Shape 1498"/>
        <p:cNvGrpSpPr/>
        <p:nvPr/>
      </p:nvGrpSpPr>
      <p:grpSpPr>
        <a:xfrm>
          <a:off x="0" y="0"/>
          <a:ext cx="0" cy="0"/>
          <a:chOff x="0" y="0"/>
          <a:chExt cx="0" cy="0"/>
        </a:xfrm>
      </p:grpSpPr>
      <p:sp>
        <p:nvSpPr>
          <p:cNvPr id="1499" name="Google Shape;1499;g56d095d76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56d095d76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5" name="Shape 1505"/>
        <p:cNvGrpSpPr/>
        <p:nvPr/>
      </p:nvGrpSpPr>
      <p:grpSpPr>
        <a:xfrm>
          <a:off x="0" y="0"/>
          <a:ext cx="0" cy="0"/>
          <a:chOff x="0" y="0"/>
          <a:chExt cx="0" cy="0"/>
        </a:xfrm>
      </p:grpSpPr>
      <p:sp>
        <p:nvSpPr>
          <p:cNvPr id="1506" name="Google Shape;1506;g56d095d76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56d095d76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2" name="Shape 1512"/>
        <p:cNvGrpSpPr/>
        <p:nvPr/>
      </p:nvGrpSpPr>
      <p:grpSpPr>
        <a:xfrm>
          <a:off x="0" y="0"/>
          <a:ext cx="0" cy="0"/>
          <a:chOff x="0" y="0"/>
          <a:chExt cx="0" cy="0"/>
        </a:xfrm>
      </p:grpSpPr>
      <p:sp>
        <p:nvSpPr>
          <p:cNvPr id="1513" name="Google Shape;1513;g56d095d76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56d095d76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9" name="Shape 1519"/>
        <p:cNvGrpSpPr/>
        <p:nvPr/>
      </p:nvGrpSpPr>
      <p:grpSpPr>
        <a:xfrm>
          <a:off x="0" y="0"/>
          <a:ext cx="0" cy="0"/>
          <a:chOff x="0" y="0"/>
          <a:chExt cx="0" cy="0"/>
        </a:xfrm>
      </p:grpSpPr>
      <p:sp>
        <p:nvSpPr>
          <p:cNvPr id="1520" name="Google Shape;1520;g56d095d76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56d095d76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8225c0ede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8225c0ede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7" name="Shape 1527"/>
        <p:cNvGrpSpPr/>
        <p:nvPr/>
      </p:nvGrpSpPr>
      <p:grpSpPr>
        <a:xfrm>
          <a:off x="0" y="0"/>
          <a:ext cx="0" cy="0"/>
          <a:chOff x="0" y="0"/>
          <a:chExt cx="0" cy="0"/>
        </a:xfrm>
      </p:grpSpPr>
      <p:sp>
        <p:nvSpPr>
          <p:cNvPr id="1528" name="Google Shape;1528;g56d1131b4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56d1131b4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4" name="Shape 1534"/>
        <p:cNvGrpSpPr/>
        <p:nvPr/>
      </p:nvGrpSpPr>
      <p:grpSpPr>
        <a:xfrm>
          <a:off x="0" y="0"/>
          <a:ext cx="0" cy="0"/>
          <a:chOff x="0" y="0"/>
          <a:chExt cx="0" cy="0"/>
        </a:xfrm>
      </p:grpSpPr>
      <p:sp>
        <p:nvSpPr>
          <p:cNvPr id="1535" name="Google Shape;1535;g56d1131b4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56d1131b4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1" name="Shape 1541"/>
        <p:cNvGrpSpPr/>
        <p:nvPr/>
      </p:nvGrpSpPr>
      <p:grpSpPr>
        <a:xfrm>
          <a:off x="0" y="0"/>
          <a:ext cx="0" cy="0"/>
          <a:chOff x="0" y="0"/>
          <a:chExt cx="0" cy="0"/>
        </a:xfrm>
      </p:grpSpPr>
      <p:sp>
        <p:nvSpPr>
          <p:cNvPr id="1542" name="Google Shape;1542;g56d1131b4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56d1131b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8" name="Shape 1548"/>
        <p:cNvGrpSpPr/>
        <p:nvPr/>
      </p:nvGrpSpPr>
      <p:grpSpPr>
        <a:xfrm>
          <a:off x="0" y="0"/>
          <a:ext cx="0" cy="0"/>
          <a:chOff x="0" y="0"/>
          <a:chExt cx="0" cy="0"/>
        </a:xfrm>
      </p:grpSpPr>
      <p:sp>
        <p:nvSpPr>
          <p:cNvPr id="1549" name="Google Shape;1549;g56d1131b4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56d1131b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5" name="Shape 1555"/>
        <p:cNvGrpSpPr/>
        <p:nvPr/>
      </p:nvGrpSpPr>
      <p:grpSpPr>
        <a:xfrm>
          <a:off x="0" y="0"/>
          <a:ext cx="0" cy="0"/>
          <a:chOff x="0" y="0"/>
          <a:chExt cx="0" cy="0"/>
        </a:xfrm>
      </p:grpSpPr>
      <p:sp>
        <p:nvSpPr>
          <p:cNvPr id="1556" name="Google Shape;1556;g56d1131b4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56d1131b4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4" name="Shape 1564"/>
        <p:cNvGrpSpPr/>
        <p:nvPr/>
      </p:nvGrpSpPr>
      <p:grpSpPr>
        <a:xfrm>
          <a:off x="0" y="0"/>
          <a:ext cx="0" cy="0"/>
          <a:chOff x="0" y="0"/>
          <a:chExt cx="0" cy="0"/>
        </a:xfrm>
      </p:grpSpPr>
      <p:sp>
        <p:nvSpPr>
          <p:cNvPr id="1565" name="Google Shape;1565;g56d1131b4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56d1131b4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1" name="Shape 1571"/>
        <p:cNvGrpSpPr/>
        <p:nvPr/>
      </p:nvGrpSpPr>
      <p:grpSpPr>
        <a:xfrm>
          <a:off x="0" y="0"/>
          <a:ext cx="0" cy="0"/>
          <a:chOff x="0" y="0"/>
          <a:chExt cx="0" cy="0"/>
        </a:xfrm>
      </p:grpSpPr>
      <p:sp>
        <p:nvSpPr>
          <p:cNvPr id="1572" name="Google Shape;1572;g56d1131b4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56d1131b4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8" name="Shape 1578"/>
        <p:cNvGrpSpPr/>
        <p:nvPr/>
      </p:nvGrpSpPr>
      <p:grpSpPr>
        <a:xfrm>
          <a:off x="0" y="0"/>
          <a:ext cx="0" cy="0"/>
          <a:chOff x="0" y="0"/>
          <a:chExt cx="0" cy="0"/>
        </a:xfrm>
      </p:grpSpPr>
      <p:sp>
        <p:nvSpPr>
          <p:cNvPr id="1579" name="Google Shape;1579;g56d1131b4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56d1131b4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5" name="Shape 1585"/>
        <p:cNvGrpSpPr/>
        <p:nvPr/>
      </p:nvGrpSpPr>
      <p:grpSpPr>
        <a:xfrm>
          <a:off x="0" y="0"/>
          <a:ext cx="0" cy="0"/>
          <a:chOff x="0" y="0"/>
          <a:chExt cx="0" cy="0"/>
        </a:xfrm>
      </p:grpSpPr>
      <p:sp>
        <p:nvSpPr>
          <p:cNvPr id="1586" name="Google Shape;1586;g56d1131b4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56d1131b4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3" name="Shape 1593"/>
        <p:cNvGrpSpPr/>
        <p:nvPr/>
      </p:nvGrpSpPr>
      <p:grpSpPr>
        <a:xfrm>
          <a:off x="0" y="0"/>
          <a:ext cx="0" cy="0"/>
          <a:chOff x="0" y="0"/>
          <a:chExt cx="0" cy="0"/>
        </a:xfrm>
      </p:grpSpPr>
      <p:sp>
        <p:nvSpPr>
          <p:cNvPr id="1594" name="Google Shape;1594;g56d1131b4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56d1131b4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56d1131b4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56d1131b4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8225c0ed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8225c0ed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1" name="Shape 1601"/>
        <p:cNvGrpSpPr/>
        <p:nvPr/>
      </p:nvGrpSpPr>
      <p:grpSpPr>
        <a:xfrm>
          <a:off x="0" y="0"/>
          <a:ext cx="0" cy="0"/>
          <a:chOff x="0" y="0"/>
          <a:chExt cx="0" cy="0"/>
        </a:xfrm>
      </p:grpSpPr>
      <p:sp>
        <p:nvSpPr>
          <p:cNvPr id="1602" name="Google Shape;1602;g56d1131b4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56d1131b4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9" name="Shape 1609"/>
        <p:cNvGrpSpPr/>
        <p:nvPr/>
      </p:nvGrpSpPr>
      <p:grpSpPr>
        <a:xfrm>
          <a:off x="0" y="0"/>
          <a:ext cx="0" cy="0"/>
          <a:chOff x="0" y="0"/>
          <a:chExt cx="0" cy="0"/>
        </a:xfrm>
      </p:grpSpPr>
      <p:sp>
        <p:nvSpPr>
          <p:cNvPr id="1610" name="Google Shape;1610;g56d1131b4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56d1131b4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7" name="Shape 1617"/>
        <p:cNvGrpSpPr/>
        <p:nvPr/>
      </p:nvGrpSpPr>
      <p:grpSpPr>
        <a:xfrm>
          <a:off x="0" y="0"/>
          <a:ext cx="0" cy="0"/>
          <a:chOff x="0" y="0"/>
          <a:chExt cx="0" cy="0"/>
        </a:xfrm>
      </p:grpSpPr>
      <p:sp>
        <p:nvSpPr>
          <p:cNvPr id="1618" name="Google Shape;1618;g56d1131b4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56d1131b4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4" name="Shape 1624"/>
        <p:cNvGrpSpPr/>
        <p:nvPr/>
      </p:nvGrpSpPr>
      <p:grpSpPr>
        <a:xfrm>
          <a:off x="0" y="0"/>
          <a:ext cx="0" cy="0"/>
          <a:chOff x="0" y="0"/>
          <a:chExt cx="0" cy="0"/>
        </a:xfrm>
      </p:grpSpPr>
      <p:sp>
        <p:nvSpPr>
          <p:cNvPr id="1625" name="Google Shape;1625;g56d1131b4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56d1131b4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3" name="Shape 1633"/>
        <p:cNvGrpSpPr/>
        <p:nvPr/>
      </p:nvGrpSpPr>
      <p:grpSpPr>
        <a:xfrm>
          <a:off x="0" y="0"/>
          <a:ext cx="0" cy="0"/>
          <a:chOff x="0" y="0"/>
          <a:chExt cx="0" cy="0"/>
        </a:xfrm>
      </p:grpSpPr>
      <p:sp>
        <p:nvSpPr>
          <p:cNvPr id="1634" name="Google Shape;1634;g56d1131b4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56d1131b4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1" name="Shape 1641"/>
        <p:cNvGrpSpPr/>
        <p:nvPr/>
      </p:nvGrpSpPr>
      <p:grpSpPr>
        <a:xfrm>
          <a:off x="0" y="0"/>
          <a:ext cx="0" cy="0"/>
          <a:chOff x="0" y="0"/>
          <a:chExt cx="0" cy="0"/>
        </a:xfrm>
      </p:grpSpPr>
      <p:sp>
        <p:nvSpPr>
          <p:cNvPr id="1642" name="Google Shape;1642;g56d1131b4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56d1131b4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9" name="Shape 1649"/>
        <p:cNvGrpSpPr/>
        <p:nvPr/>
      </p:nvGrpSpPr>
      <p:grpSpPr>
        <a:xfrm>
          <a:off x="0" y="0"/>
          <a:ext cx="0" cy="0"/>
          <a:chOff x="0" y="0"/>
          <a:chExt cx="0" cy="0"/>
        </a:xfrm>
      </p:grpSpPr>
      <p:sp>
        <p:nvSpPr>
          <p:cNvPr id="1650" name="Google Shape;1650;g56d1131b4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56d1131b4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6" name="Shape 1656"/>
        <p:cNvGrpSpPr/>
        <p:nvPr/>
      </p:nvGrpSpPr>
      <p:grpSpPr>
        <a:xfrm>
          <a:off x="0" y="0"/>
          <a:ext cx="0" cy="0"/>
          <a:chOff x="0" y="0"/>
          <a:chExt cx="0" cy="0"/>
        </a:xfrm>
      </p:grpSpPr>
      <p:sp>
        <p:nvSpPr>
          <p:cNvPr id="1657" name="Google Shape;1657;g56d1131b4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56d1131b4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3" name="Shape 1663"/>
        <p:cNvGrpSpPr/>
        <p:nvPr/>
      </p:nvGrpSpPr>
      <p:grpSpPr>
        <a:xfrm>
          <a:off x="0" y="0"/>
          <a:ext cx="0" cy="0"/>
          <a:chOff x="0" y="0"/>
          <a:chExt cx="0" cy="0"/>
        </a:xfrm>
      </p:grpSpPr>
      <p:sp>
        <p:nvSpPr>
          <p:cNvPr id="1664" name="Google Shape;1664;g56d1131b4f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56d1131b4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1" name="Shape 1671"/>
        <p:cNvGrpSpPr/>
        <p:nvPr/>
      </p:nvGrpSpPr>
      <p:grpSpPr>
        <a:xfrm>
          <a:off x="0" y="0"/>
          <a:ext cx="0" cy="0"/>
          <a:chOff x="0" y="0"/>
          <a:chExt cx="0" cy="0"/>
        </a:xfrm>
      </p:grpSpPr>
      <p:sp>
        <p:nvSpPr>
          <p:cNvPr id="1672" name="Google Shape;1672;g58e670c0f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58e670c0f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8225c0ed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8225c0ed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8" name="Shape 1678"/>
        <p:cNvGrpSpPr/>
        <p:nvPr/>
      </p:nvGrpSpPr>
      <p:grpSpPr>
        <a:xfrm>
          <a:off x="0" y="0"/>
          <a:ext cx="0" cy="0"/>
          <a:chOff x="0" y="0"/>
          <a:chExt cx="0" cy="0"/>
        </a:xfrm>
      </p:grpSpPr>
      <p:sp>
        <p:nvSpPr>
          <p:cNvPr id="1679" name="Google Shape;1679;g56d1131b4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56d1131b4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5" name="Shape 1685"/>
        <p:cNvGrpSpPr/>
        <p:nvPr/>
      </p:nvGrpSpPr>
      <p:grpSpPr>
        <a:xfrm>
          <a:off x="0" y="0"/>
          <a:ext cx="0" cy="0"/>
          <a:chOff x="0" y="0"/>
          <a:chExt cx="0" cy="0"/>
        </a:xfrm>
      </p:grpSpPr>
      <p:sp>
        <p:nvSpPr>
          <p:cNvPr id="1686" name="Google Shape;1686;g56d1131b4f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56d1131b4f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2" name="Shape 1692"/>
        <p:cNvGrpSpPr/>
        <p:nvPr/>
      </p:nvGrpSpPr>
      <p:grpSpPr>
        <a:xfrm>
          <a:off x="0" y="0"/>
          <a:ext cx="0" cy="0"/>
          <a:chOff x="0" y="0"/>
          <a:chExt cx="0" cy="0"/>
        </a:xfrm>
      </p:grpSpPr>
      <p:sp>
        <p:nvSpPr>
          <p:cNvPr id="1693" name="Google Shape;1693;g56d1131b4f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56d1131b4f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9" name="Shape 1699"/>
        <p:cNvGrpSpPr/>
        <p:nvPr/>
      </p:nvGrpSpPr>
      <p:grpSpPr>
        <a:xfrm>
          <a:off x="0" y="0"/>
          <a:ext cx="0" cy="0"/>
          <a:chOff x="0" y="0"/>
          <a:chExt cx="0" cy="0"/>
        </a:xfrm>
      </p:grpSpPr>
      <p:sp>
        <p:nvSpPr>
          <p:cNvPr id="1700" name="Google Shape;1700;g56d1131b4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56d1131b4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7" name="Shape 1707"/>
        <p:cNvGrpSpPr/>
        <p:nvPr/>
      </p:nvGrpSpPr>
      <p:grpSpPr>
        <a:xfrm>
          <a:off x="0" y="0"/>
          <a:ext cx="0" cy="0"/>
          <a:chOff x="0" y="0"/>
          <a:chExt cx="0" cy="0"/>
        </a:xfrm>
      </p:grpSpPr>
      <p:sp>
        <p:nvSpPr>
          <p:cNvPr id="1708" name="Google Shape;1708;g56d1131b4f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9" name="Google Shape;1709;g56d1131b4f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4" name="Shape 1714"/>
        <p:cNvGrpSpPr/>
        <p:nvPr/>
      </p:nvGrpSpPr>
      <p:grpSpPr>
        <a:xfrm>
          <a:off x="0" y="0"/>
          <a:ext cx="0" cy="0"/>
          <a:chOff x="0" y="0"/>
          <a:chExt cx="0" cy="0"/>
        </a:xfrm>
      </p:grpSpPr>
      <p:sp>
        <p:nvSpPr>
          <p:cNvPr id="1715" name="Google Shape;1715;g56d1131b4f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56d1131b4f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1" name="Shape 1721"/>
        <p:cNvGrpSpPr/>
        <p:nvPr/>
      </p:nvGrpSpPr>
      <p:grpSpPr>
        <a:xfrm>
          <a:off x="0" y="0"/>
          <a:ext cx="0" cy="0"/>
          <a:chOff x="0" y="0"/>
          <a:chExt cx="0" cy="0"/>
        </a:xfrm>
      </p:grpSpPr>
      <p:sp>
        <p:nvSpPr>
          <p:cNvPr id="1722" name="Google Shape;1722;g56d1131b4f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56d1131b4f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8" name="Shape 1728"/>
        <p:cNvGrpSpPr/>
        <p:nvPr/>
      </p:nvGrpSpPr>
      <p:grpSpPr>
        <a:xfrm>
          <a:off x="0" y="0"/>
          <a:ext cx="0" cy="0"/>
          <a:chOff x="0" y="0"/>
          <a:chExt cx="0" cy="0"/>
        </a:xfrm>
      </p:grpSpPr>
      <p:sp>
        <p:nvSpPr>
          <p:cNvPr id="1729" name="Google Shape;1729;g56d1131b4f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56d1131b4f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6" name="Shape 1736"/>
        <p:cNvGrpSpPr/>
        <p:nvPr/>
      </p:nvGrpSpPr>
      <p:grpSpPr>
        <a:xfrm>
          <a:off x="0" y="0"/>
          <a:ext cx="0" cy="0"/>
          <a:chOff x="0" y="0"/>
          <a:chExt cx="0" cy="0"/>
        </a:xfrm>
      </p:grpSpPr>
      <p:sp>
        <p:nvSpPr>
          <p:cNvPr id="1737" name="Google Shape;1737;g56d1131b4f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56d1131b4f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5" name="Shape 1745"/>
        <p:cNvGrpSpPr/>
        <p:nvPr/>
      </p:nvGrpSpPr>
      <p:grpSpPr>
        <a:xfrm>
          <a:off x="0" y="0"/>
          <a:ext cx="0" cy="0"/>
          <a:chOff x="0" y="0"/>
          <a:chExt cx="0" cy="0"/>
        </a:xfrm>
      </p:grpSpPr>
      <p:sp>
        <p:nvSpPr>
          <p:cNvPr id="1746" name="Google Shape;1746;g56d1131b4f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7" name="Google Shape;1747;g56d1131b4f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8225c0ed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8225c0ed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2" name="Shape 1752"/>
        <p:cNvGrpSpPr/>
        <p:nvPr/>
      </p:nvGrpSpPr>
      <p:grpSpPr>
        <a:xfrm>
          <a:off x="0" y="0"/>
          <a:ext cx="0" cy="0"/>
          <a:chOff x="0" y="0"/>
          <a:chExt cx="0" cy="0"/>
        </a:xfrm>
      </p:grpSpPr>
      <p:sp>
        <p:nvSpPr>
          <p:cNvPr id="1753" name="Google Shape;1753;g58e670c0f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58e670c0f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9" name="Shape 1759"/>
        <p:cNvGrpSpPr/>
        <p:nvPr/>
      </p:nvGrpSpPr>
      <p:grpSpPr>
        <a:xfrm>
          <a:off x="0" y="0"/>
          <a:ext cx="0" cy="0"/>
          <a:chOff x="0" y="0"/>
          <a:chExt cx="0" cy="0"/>
        </a:xfrm>
      </p:grpSpPr>
      <p:sp>
        <p:nvSpPr>
          <p:cNvPr id="1760" name="Google Shape;1760;g575c1aba6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575c1aba6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7" name="Shape 1767"/>
        <p:cNvGrpSpPr/>
        <p:nvPr/>
      </p:nvGrpSpPr>
      <p:grpSpPr>
        <a:xfrm>
          <a:off x="0" y="0"/>
          <a:ext cx="0" cy="0"/>
          <a:chOff x="0" y="0"/>
          <a:chExt cx="0" cy="0"/>
        </a:xfrm>
      </p:grpSpPr>
      <p:sp>
        <p:nvSpPr>
          <p:cNvPr id="1768" name="Google Shape;1768;g575c1aba6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575c1aba6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5" name="Shape 1775"/>
        <p:cNvGrpSpPr/>
        <p:nvPr/>
      </p:nvGrpSpPr>
      <p:grpSpPr>
        <a:xfrm>
          <a:off x="0" y="0"/>
          <a:ext cx="0" cy="0"/>
          <a:chOff x="0" y="0"/>
          <a:chExt cx="0" cy="0"/>
        </a:xfrm>
      </p:grpSpPr>
      <p:sp>
        <p:nvSpPr>
          <p:cNvPr id="1776" name="Google Shape;1776;g575c1aba6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7" name="Google Shape;1777;g575c1aba6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3" name="Shape 1783"/>
        <p:cNvGrpSpPr/>
        <p:nvPr/>
      </p:nvGrpSpPr>
      <p:grpSpPr>
        <a:xfrm>
          <a:off x="0" y="0"/>
          <a:ext cx="0" cy="0"/>
          <a:chOff x="0" y="0"/>
          <a:chExt cx="0" cy="0"/>
        </a:xfrm>
      </p:grpSpPr>
      <p:sp>
        <p:nvSpPr>
          <p:cNvPr id="1784" name="Google Shape;1784;g575c1aba6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575c1aba6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1" name="Shape 1791"/>
        <p:cNvGrpSpPr/>
        <p:nvPr/>
      </p:nvGrpSpPr>
      <p:grpSpPr>
        <a:xfrm>
          <a:off x="0" y="0"/>
          <a:ext cx="0" cy="0"/>
          <a:chOff x="0" y="0"/>
          <a:chExt cx="0" cy="0"/>
        </a:xfrm>
      </p:grpSpPr>
      <p:sp>
        <p:nvSpPr>
          <p:cNvPr id="1792" name="Google Shape;1792;g575c1aba6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3" name="Google Shape;1793;g575c1aba6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8" name="Shape 1798"/>
        <p:cNvGrpSpPr/>
        <p:nvPr/>
      </p:nvGrpSpPr>
      <p:grpSpPr>
        <a:xfrm>
          <a:off x="0" y="0"/>
          <a:ext cx="0" cy="0"/>
          <a:chOff x="0" y="0"/>
          <a:chExt cx="0" cy="0"/>
        </a:xfrm>
      </p:grpSpPr>
      <p:sp>
        <p:nvSpPr>
          <p:cNvPr id="1799" name="Google Shape;1799;g575c1aba6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575c1aba6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6" name="Shape 1806"/>
        <p:cNvGrpSpPr/>
        <p:nvPr/>
      </p:nvGrpSpPr>
      <p:grpSpPr>
        <a:xfrm>
          <a:off x="0" y="0"/>
          <a:ext cx="0" cy="0"/>
          <a:chOff x="0" y="0"/>
          <a:chExt cx="0" cy="0"/>
        </a:xfrm>
      </p:grpSpPr>
      <p:sp>
        <p:nvSpPr>
          <p:cNvPr id="1807" name="Google Shape;1807;g575c1aba6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575c1aba6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4" name="Shape 1814"/>
        <p:cNvGrpSpPr/>
        <p:nvPr/>
      </p:nvGrpSpPr>
      <p:grpSpPr>
        <a:xfrm>
          <a:off x="0" y="0"/>
          <a:ext cx="0" cy="0"/>
          <a:chOff x="0" y="0"/>
          <a:chExt cx="0" cy="0"/>
        </a:xfrm>
      </p:grpSpPr>
      <p:sp>
        <p:nvSpPr>
          <p:cNvPr id="1815" name="Google Shape;1815;g575c1aba6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575c1aba6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2" name="Shape 1822"/>
        <p:cNvGrpSpPr/>
        <p:nvPr/>
      </p:nvGrpSpPr>
      <p:grpSpPr>
        <a:xfrm>
          <a:off x="0" y="0"/>
          <a:ext cx="0" cy="0"/>
          <a:chOff x="0" y="0"/>
          <a:chExt cx="0" cy="0"/>
        </a:xfrm>
      </p:grpSpPr>
      <p:sp>
        <p:nvSpPr>
          <p:cNvPr id="1823" name="Google Shape;1823;g575c1aba6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4" name="Google Shape;1824;g575c1aba6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8225c0ede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8225c0ede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9" name="Shape 1829"/>
        <p:cNvGrpSpPr/>
        <p:nvPr/>
      </p:nvGrpSpPr>
      <p:grpSpPr>
        <a:xfrm>
          <a:off x="0" y="0"/>
          <a:ext cx="0" cy="0"/>
          <a:chOff x="0" y="0"/>
          <a:chExt cx="0" cy="0"/>
        </a:xfrm>
      </p:grpSpPr>
      <p:sp>
        <p:nvSpPr>
          <p:cNvPr id="1830" name="Google Shape;1830;g575c1aba6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575c1aba6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6" name="Shape 1836"/>
        <p:cNvGrpSpPr/>
        <p:nvPr/>
      </p:nvGrpSpPr>
      <p:grpSpPr>
        <a:xfrm>
          <a:off x="0" y="0"/>
          <a:ext cx="0" cy="0"/>
          <a:chOff x="0" y="0"/>
          <a:chExt cx="0" cy="0"/>
        </a:xfrm>
      </p:grpSpPr>
      <p:sp>
        <p:nvSpPr>
          <p:cNvPr id="1837" name="Google Shape;1837;g575c1aba6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575c1aba6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3" name="Shape 1843"/>
        <p:cNvGrpSpPr/>
        <p:nvPr/>
      </p:nvGrpSpPr>
      <p:grpSpPr>
        <a:xfrm>
          <a:off x="0" y="0"/>
          <a:ext cx="0" cy="0"/>
          <a:chOff x="0" y="0"/>
          <a:chExt cx="0" cy="0"/>
        </a:xfrm>
      </p:grpSpPr>
      <p:sp>
        <p:nvSpPr>
          <p:cNvPr id="1844" name="Google Shape;1844;g575c1aba6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575c1aba6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0" name="Shape 1850"/>
        <p:cNvGrpSpPr/>
        <p:nvPr/>
      </p:nvGrpSpPr>
      <p:grpSpPr>
        <a:xfrm>
          <a:off x="0" y="0"/>
          <a:ext cx="0" cy="0"/>
          <a:chOff x="0" y="0"/>
          <a:chExt cx="0" cy="0"/>
        </a:xfrm>
      </p:grpSpPr>
      <p:sp>
        <p:nvSpPr>
          <p:cNvPr id="1851" name="Google Shape;1851;g575c1aba6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2" name="Google Shape;1852;g575c1aba6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7" name="Shape 1857"/>
        <p:cNvGrpSpPr/>
        <p:nvPr/>
      </p:nvGrpSpPr>
      <p:grpSpPr>
        <a:xfrm>
          <a:off x="0" y="0"/>
          <a:ext cx="0" cy="0"/>
          <a:chOff x="0" y="0"/>
          <a:chExt cx="0" cy="0"/>
        </a:xfrm>
      </p:grpSpPr>
      <p:sp>
        <p:nvSpPr>
          <p:cNvPr id="1858" name="Google Shape;1858;g575c1aba6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9" name="Google Shape;1859;g575c1aba6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5" name="Shape 1865"/>
        <p:cNvGrpSpPr/>
        <p:nvPr/>
      </p:nvGrpSpPr>
      <p:grpSpPr>
        <a:xfrm>
          <a:off x="0" y="0"/>
          <a:ext cx="0" cy="0"/>
          <a:chOff x="0" y="0"/>
          <a:chExt cx="0" cy="0"/>
        </a:xfrm>
      </p:grpSpPr>
      <p:sp>
        <p:nvSpPr>
          <p:cNvPr id="1866" name="Google Shape;1866;g575c1aba6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7" name="Google Shape;1867;g575c1aba6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2" name="Shape 1872"/>
        <p:cNvGrpSpPr/>
        <p:nvPr/>
      </p:nvGrpSpPr>
      <p:grpSpPr>
        <a:xfrm>
          <a:off x="0" y="0"/>
          <a:ext cx="0" cy="0"/>
          <a:chOff x="0" y="0"/>
          <a:chExt cx="0" cy="0"/>
        </a:xfrm>
      </p:grpSpPr>
      <p:sp>
        <p:nvSpPr>
          <p:cNvPr id="1873" name="Google Shape;1873;g575c1aba6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575c1aba6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0" name="Shape 1880"/>
        <p:cNvGrpSpPr/>
        <p:nvPr/>
      </p:nvGrpSpPr>
      <p:grpSpPr>
        <a:xfrm>
          <a:off x="0" y="0"/>
          <a:ext cx="0" cy="0"/>
          <a:chOff x="0" y="0"/>
          <a:chExt cx="0" cy="0"/>
        </a:xfrm>
      </p:grpSpPr>
      <p:sp>
        <p:nvSpPr>
          <p:cNvPr id="1881" name="Google Shape;1881;g575c1aba6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575c1aba6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8" name="Shape 1888"/>
        <p:cNvGrpSpPr/>
        <p:nvPr/>
      </p:nvGrpSpPr>
      <p:grpSpPr>
        <a:xfrm>
          <a:off x="0" y="0"/>
          <a:ext cx="0" cy="0"/>
          <a:chOff x="0" y="0"/>
          <a:chExt cx="0" cy="0"/>
        </a:xfrm>
      </p:grpSpPr>
      <p:sp>
        <p:nvSpPr>
          <p:cNvPr id="1889" name="Google Shape;1889;g575c1aba6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575c1aba6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6" name="Shape 1896"/>
        <p:cNvGrpSpPr/>
        <p:nvPr/>
      </p:nvGrpSpPr>
      <p:grpSpPr>
        <a:xfrm>
          <a:off x="0" y="0"/>
          <a:ext cx="0" cy="0"/>
          <a:chOff x="0" y="0"/>
          <a:chExt cx="0" cy="0"/>
        </a:xfrm>
      </p:grpSpPr>
      <p:sp>
        <p:nvSpPr>
          <p:cNvPr id="1897" name="Google Shape;1897;g5759bd10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5759bd10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8225c0ede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8225c0ede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4" name="Shape 1904"/>
        <p:cNvGrpSpPr/>
        <p:nvPr/>
      </p:nvGrpSpPr>
      <p:grpSpPr>
        <a:xfrm>
          <a:off x="0" y="0"/>
          <a:ext cx="0" cy="0"/>
          <a:chOff x="0" y="0"/>
          <a:chExt cx="0" cy="0"/>
        </a:xfrm>
      </p:grpSpPr>
      <p:sp>
        <p:nvSpPr>
          <p:cNvPr id="1905" name="Google Shape;1905;g5759bd105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5759bd105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2" name="Shape 1912"/>
        <p:cNvGrpSpPr/>
        <p:nvPr/>
      </p:nvGrpSpPr>
      <p:grpSpPr>
        <a:xfrm>
          <a:off x="0" y="0"/>
          <a:ext cx="0" cy="0"/>
          <a:chOff x="0" y="0"/>
          <a:chExt cx="0" cy="0"/>
        </a:xfrm>
      </p:grpSpPr>
      <p:sp>
        <p:nvSpPr>
          <p:cNvPr id="1913" name="Google Shape;1913;g5759bd105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5759bd105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0" name="Shape 1920"/>
        <p:cNvGrpSpPr/>
        <p:nvPr/>
      </p:nvGrpSpPr>
      <p:grpSpPr>
        <a:xfrm>
          <a:off x="0" y="0"/>
          <a:ext cx="0" cy="0"/>
          <a:chOff x="0" y="0"/>
          <a:chExt cx="0" cy="0"/>
        </a:xfrm>
      </p:grpSpPr>
      <p:sp>
        <p:nvSpPr>
          <p:cNvPr id="1921" name="Google Shape;1921;g5759bd105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5759bd105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8" name="Shape 1928"/>
        <p:cNvGrpSpPr/>
        <p:nvPr/>
      </p:nvGrpSpPr>
      <p:grpSpPr>
        <a:xfrm>
          <a:off x="0" y="0"/>
          <a:ext cx="0" cy="0"/>
          <a:chOff x="0" y="0"/>
          <a:chExt cx="0" cy="0"/>
        </a:xfrm>
      </p:grpSpPr>
      <p:sp>
        <p:nvSpPr>
          <p:cNvPr id="1929" name="Google Shape;1929;g5759bd105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5759bd105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5" name="Shape 1935"/>
        <p:cNvGrpSpPr/>
        <p:nvPr/>
      </p:nvGrpSpPr>
      <p:grpSpPr>
        <a:xfrm>
          <a:off x="0" y="0"/>
          <a:ext cx="0" cy="0"/>
          <a:chOff x="0" y="0"/>
          <a:chExt cx="0" cy="0"/>
        </a:xfrm>
      </p:grpSpPr>
      <p:sp>
        <p:nvSpPr>
          <p:cNvPr id="1936" name="Google Shape;1936;g59f9dbe4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59f9dbe4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3" name="Shape 1943"/>
        <p:cNvGrpSpPr/>
        <p:nvPr/>
      </p:nvGrpSpPr>
      <p:grpSpPr>
        <a:xfrm>
          <a:off x="0" y="0"/>
          <a:ext cx="0" cy="0"/>
          <a:chOff x="0" y="0"/>
          <a:chExt cx="0" cy="0"/>
        </a:xfrm>
      </p:grpSpPr>
      <p:sp>
        <p:nvSpPr>
          <p:cNvPr id="1944" name="Google Shape;1944;g59f9dbe47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59f9dbe47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1" name="Shape 1951"/>
        <p:cNvGrpSpPr/>
        <p:nvPr/>
      </p:nvGrpSpPr>
      <p:grpSpPr>
        <a:xfrm>
          <a:off x="0" y="0"/>
          <a:ext cx="0" cy="0"/>
          <a:chOff x="0" y="0"/>
          <a:chExt cx="0" cy="0"/>
        </a:xfrm>
      </p:grpSpPr>
      <p:sp>
        <p:nvSpPr>
          <p:cNvPr id="1952" name="Google Shape;1952;g59f9dbe47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59f9dbe47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8" name="Shape 1958"/>
        <p:cNvGrpSpPr/>
        <p:nvPr/>
      </p:nvGrpSpPr>
      <p:grpSpPr>
        <a:xfrm>
          <a:off x="0" y="0"/>
          <a:ext cx="0" cy="0"/>
          <a:chOff x="0" y="0"/>
          <a:chExt cx="0" cy="0"/>
        </a:xfrm>
      </p:grpSpPr>
      <p:sp>
        <p:nvSpPr>
          <p:cNvPr id="1959" name="Google Shape;1959;g5adc9017c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5adc9017c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8225c0ed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8225c0ed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8225c0ed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8225c0ed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8225c0ede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8225c0ede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58952ecb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8952ecb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58225c0ede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8225c0ed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115d6a80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115d6a80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8225c0ede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8225c0ede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8225c0ede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8225c0ede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8225c0ede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8225c0ede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adc9017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adc9017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adc9017c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adc9017c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adc9017c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adc9017c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adc9017c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adc9017c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5adc9017c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5adc9017c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adc9017c6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adc9017c6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adc9017c6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adc9017c6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115d6a80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115d6a80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adc9017c6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adc9017c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115d6a80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115d6a80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58225c0ede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58225c0ede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8225c0ede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8225c0ede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58225c0ede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58225c0ede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569d6b6b8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569d6b6b8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569d6b6b8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569d6b6b8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69d6b6b8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569d6b6b8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569d6b6b8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569d6b6b8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69d6b6b8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69d6b6b8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58225c0ed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8225c0ed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583080e1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583080e1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83080e1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83080e1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583080e1f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583080e1f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583080e1f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583080e1f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583080e1f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583080e1f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583080e1f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583080e1f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583080e1f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583080e1f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583080e1f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583080e1f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583080e1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583080e1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583080e1f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83080e1f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8225c0ed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8225c0ed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583080e1f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583080e1f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583080e1f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583080e1f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583080e1f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583080e1f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583080e1fc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583080e1f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583080e1fc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583080e1fc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583080e1fc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583080e1fc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583080e1f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583080e1f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583080e1f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583080e1f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583080e1fc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583080e1fc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583080e1fc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583080e1fc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8225c0ed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8225c0ed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583080e1fc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583080e1fc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583080e1fc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583080e1fc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583080e1fc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583080e1fc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583080e1fc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583080e1fc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583080e1fc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583080e1fc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583080e1fc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583080e1fc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583080e1fc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583080e1fc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583080e1fc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83080e1fc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583080e1fc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583080e1fc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583080e1fc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583080e1fc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8225c0ed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8225c0ed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583080e1fc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583080e1fc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583080e1fc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583080e1fc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583080e1fc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583080e1fc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583080e1fc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583080e1fc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583080e1fc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583080e1fc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583080e1fc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583080e1fc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583080e1fc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583080e1fc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583080e1fc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583080e1fc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583080e1fc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583080e1fc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g583080e1fc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583080e1fc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8225c0ed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8225c0ed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g583080e1fc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583080e1fc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Google Shape;758;g583080e1fc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583080e1fc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g583080e1fc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583080e1fc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583080e1fc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583080e1fc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g583080e1fc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583080e1fc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58c82fa8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58c82fa8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g58c82fa85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58c82fa85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58c82fa85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58c82fa85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58c82fa85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58c82fa85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58c82fa85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58c82fa85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3.png"/><Relationship Id="rId4" Type="http://schemas.openxmlformats.org/officeDocument/2006/relationships/hyperlink" Target="http://localhost:8888/notebooks/Idiomatic%20Programmer%20-%20handbook%202%20-%20Codelab%201.ipynb"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3.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3.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3.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3.png"/><Relationship Id="rId4" Type="http://schemas.openxmlformats.org/officeDocument/2006/relationships/hyperlink" Target="https://www.pyimagesearch.com/2015/02/02/just-open-sourced-personal-imutils-package-series-opencv-convenience-functions/"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3.png"/><Relationship Id="rId4" Type="http://schemas.openxmlformats.org/officeDocument/2006/relationships/image" Target="../media/image4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3.png"/><Relationship Id="rId4" Type="http://schemas.openxmlformats.org/officeDocument/2006/relationships/image" Target="../media/image55.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3.png"/><Relationship Id="rId4" Type="http://schemas.openxmlformats.org/officeDocument/2006/relationships/image" Target="../media/image51.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3.png"/><Relationship Id="rId4" Type="http://schemas.openxmlformats.org/officeDocument/2006/relationships/hyperlink" Target="http://localhost:8888/notebooks/Idiomatic%20Programmer%20-%20handbook%202%20-%20Codelab%202.ipynb"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3.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3.png"/><Relationship Id="rId4" Type="http://schemas.openxmlformats.org/officeDocument/2006/relationships/image" Target="../media/image5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3.png"/><Relationship Id="rId4" Type="http://schemas.openxmlformats.org/officeDocument/2006/relationships/image" Target="../media/image5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3.png"/><Relationship Id="rId4" Type="http://schemas.openxmlformats.org/officeDocument/2006/relationships/image" Target="../media/image54.png"/><Relationship Id="rId5" Type="http://schemas.openxmlformats.org/officeDocument/2006/relationships/image" Target="../media/image58.png"/><Relationship Id="rId6" Type="http://schemas.openxmlformats.org/officeDocument/2006/relationships/image" Target="../media/image5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3.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3.png"/><Relationship Id="rId4" Type="http://schemas.openxmlformats.org/officeDocument/2006/relationships/image" Target="../media/image5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3.png"/><Relationship Id="rId4" Type="http://schemas.openxmlformats.org/officeDocument/2006/relationships/image" Target="../media/image57.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3.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3.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 Id="rId3" Type="http://schemas.openxmlformats.org/officeDocument/2006/relationships/image" Target="../media/image3.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3.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 Id="rId3" Type="http://schemas.openxmlformats.org/officeDocument/2006/relationships/image" Target="../media/image3.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 Id="rId3" Type="http://schemas.openxmlformats.org/officeDocument/2006/relationships/image" Target="../media/image3.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3.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 Id="rId3" Type="http://schemas.openxmlformats.org/officeDocument/2006/relationships/image" Target="../media/image3.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 Id="rId3" Type="http://schemas.openxmlformats.org/officeDocument/2006/relationships/image" Target="../media/image3.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image" Target="../media/image3.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 Id="rId3" Type="http://schemas.openxmlformats.org/officeDocument/2006/relationships/image" Target="../media/image3.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1.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 Id="rId3" Type="http://schemas.openxmlformats.org/officeDocument/2006/relationships/image" Target="../media/image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 Id="rId3" Type="http://schemas.openxmlformats.org/officeDocument/2006/relationships/image" Target="../media/image3.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 Id="rId3" Type="http://schemas.openxmlformats.org/officeDocument/2006/relationships/image" Target="../media/image3.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 Id="rId3" Type="http://schemas.openxmlformats.org/officeDocument/2006/relationships/image" Target="../media/image3.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 Id="rId3" Type="http://schemas.openxmlformats.org/officeDocument/2006/relationships/image" Target="../media/image3.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 Id="rId3" Type="http://schemas.openxmlformats.org/officeDocument/2006/relationships/image" Target="../media/image3.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 Id="rId3" Type="http://schemas.openxmlformats.org/officeDocument/2006/relationships/image" Target="../media/image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 Id="rId3" Type="http://schemas.openxmlformats.org/officeDocument/2006/relationships/image" Target="../media/image3.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5.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 Id="rId3" Type="http://schemas.openxmlformats.org/officeDocument/2006/relationships/image" Target="../media/image3.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 Id="rId3" Type="http://schemas.openxmlformats.org/officeDocument/2006/relationships/image" Target="../media/image3.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 Id="rId3" Type="http://schemas.openxmlformats.org/officeDocument/2006/relationships/image" Target="../media/image3.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 Id="rId3" Type="http://schemas.openxmlformats.org/officeDocument/2006/relationships/image" Target="../media/image3.png"/><Relationship Id="rId4" Type="http://schemas.openxmlformats.org/officeDocument/2006/relationships/image" Target="../media/image63.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image" Target="../media/image3.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 Id="rId3" Type="http://schemas.openxmlformats.org/officeDocument/2006/relationships/image" Target="../media/image3.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 Id="rId3" Type="http://schemas.openxmlformats.org/officeDocument/2006/relationships/image" Target="../media/image3.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3.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 Id="rId3" Type="http://schemas.openxmlformats.org/officeDocument/2006/relationships/image" Target="../media/image3.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4.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 Id="rId3" Type="http://schemas.openxmlformats.org/officeDocument/2006/relationships/image" Target="../media/image3.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 Id="rId3" Type="http://schemas.openxmlformats.org/officeDocument/2006/relationships/image" Target="../media/image3.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3.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 Id="rId3" Type="http://schemas.openxmlformats.org/officeDocument/2006/relationships/image" Target="../media/image3.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 Id="rId3" Type="http://schemas.openxmlformats.org/officeDocument/2006/relationships/image" Target="../media/image3.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 Id="rId3" Type="http://schemas.openxmlformats.org/officeDocument/2006/relationships/image" Target="../media/image3.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 Id="rId3" Type="http://schemas.openxmlformats.org/officeDocument/2006/relationships/image" Target="../media/image3.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7.xml"/><Relationship Id="rId3" Type="http://schemas.openxmlformats.org/officeDocument/2006/relationships/image" Target="../media/image3.png"/><Relationship Id="rId4" Type="http://schemas.openxmlformats.org/officeDocument/2006/relationships/image" Target="../media/image65.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 Id="rId3" Type="http://schemas.openxmlformats.org/officeDocument/2006/relationships/image" Target="../media/image3.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 Id="rId3" Type="http://schemas.openxmlformats.org/officeDocument/2006/relationships/image" Target="../media/image3.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1.xml"/><Relationship Id="rId3" Type="http://schemas.openxmlformats.org/officeDocument/2006/relationships/image" Target="../media/image3.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Relationship Id="rId3" Type="http://schemas.openxmlformats.org/officeDocument/2006/relationships/image" Target="../media/image3.png"/><Relationship Id="rId4" Type="http://schemas.openxmlformats.org/officeDocument/2006/relationships/image" Target="../media/image61.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3.xml"/><Relationship Id="rId3" Type="http://schemas.openxmlformats.org/officeDocument/2006/relationships/image" Target="../media/image3.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Relationship Id="rId3" Type="http://schemas.openxmlformats.org/officeDocument/2006/relationships/image" Target="../media/image3.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 Id="rId3" Type="http://schemas.openxmlformats.org/officeDocument/2006/relationships/image" Target="../media/image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 Id="rId3" Type="http://schemas.openxmlformats.org/officeDocument/2006/relationships/image" Target="../media/image3.png"/><Relationship Id="rId4" Type="http://schemas.openxmlformats.org/officeDocument/2006/relationships/image" Target="../media/image60.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7.xml"/><Relationship Id="rId3" Type="http://schemas.openxmlformats.org/officeDocument/2006/relationships/image" Target="../media/image3.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 Id="rId3" Type="http://schemas.openxmlformats.org/officeDocument/2006/relationships/image" Target="../media/image3.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9.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0.xml"/><Relationship Id="rId3" Type="http://schemas.openxmlformats.org/officeDocument/2006/relationships/image" Target="../media/image3.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 Id="rId3" Type="http://schemas.openxmlformats.org/officeDocument/2006/relationships/image" Target="../media/image3.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 Id="rId3" Type="http://schemas.openxmlformats.org/officeDocument/2006/relationships/image" Target="../media/image3.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image" Target="../media/image3.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 Id="rId3" Type="http://schemas.openxmlformats.org/officeDocument/2006/relationships/image" Target="../media/image3.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 Id="rId3" Type="http://schemas.openxmlformats.org/officeDocument/2006/relationships/image" Target="../media/image3.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6.xml"/><Relationship Id="rId3" Type="http://schemas.openxmlformats.org/officeDocument/2006/relationships/image" Target="../media/image3.png"/><Relationship Id="rId4" Type="http://schemas.openxmlformats.org/officeDocument/2006/relationships/image" Target="../media/image62.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7.xml"/><Relationship Id="rId3" Type="http://schemas.openxmlformats.org/officeDocument/2006/relationships/image" Target="../media/image3.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8.xml"/><Relationship Id="rId3" Type="http://schemas.openxmlformats.org/officeDocument/2006/relationships/image" Target="../media/image3.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9.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6.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0.xml"/><Relationship Id="rId3" Type="http://schemas.openxmlformats.org/officeDocument/2006/relationships/image" Target="../media/image3.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1.xml"/><Relationship Id="rId3" Type="http://schemas.openxmlformats.org/officeDocument/2006/relationships/image" Target="../media/image3.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2.xml"/><Relationship Id="rId3" Type="http://schemas.openxmlformats.org/officeDocument/2006/relationships/image" Target="../media/image3.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3.xml"/><Relationship Id="rId3" Type="http://schemas.openxmlformats.org/officeDocument/2006/relationships/image" Target="../media/image3.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4.xml"/><Relationship Id="rId3" Type="http://schemas.openxmlformats.org/officeDocument/2006/relationships/image" Target="../media/image3.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5.xml"/><Relationship Id="rId3" Type="http://schemas.openxmlformats.org/officeDocument/2006/relationships/image" Target="../media/image3.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 Id="rId3" Type="http://schemas.openxmlformats.org/officeDocument/2006/relationships/image" Target="../media/image3.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7.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hyperlink" Target="http://localhost:8888/notebooks/Idiomatic%20Programmer%20-%20handbook%201%20-%20Codelab%204.ipynb"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15.png"/><Relationship Id="rId11" Type="http://schemas.openxmlformats.org/officeDocument/2006/relationships/image" Target="../media/image21.png"/><Relationship Id="rId10" Type="http://schemas.openxmlformats.org/officeDocument/2006/relationships/image" Target="../media/image13.png"/><Relationship Id="rId12" Type="http://schemas.openxmlformats.org/officeDocument/2006/relationships/image" Target="../media/image9.png"/><Relationship Id="rId9" Type="http://schemas.openxmlformats.org/officeDocument/2006/relationships/image" Target="../media/image18.png"/><Relationship Id="rId5" Type="http://schemas.openxmlformats.org/officeDocument/2006/relationships/image" Target="../media/image8.png"/><Relationship Id="rId6" Type="http://schemas.openxmlformats.org/officeDocument/2006/relationships/image" Target="../media/image24.png"/><Relationship Id="rId7" Type="http://schemas.openxmlformats.org/officeDocument/2006/relationships/image" Target="../media/image12.png"/><Relationship Id="rId8"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23.png"/><Relationship Id="rId10" Type="http://schemas.openxmlformats.org/officeDocument/2006/relationships/image" Target="../media/image52.png"/><Relationship Id="rId9" Type="http://schemas.openxmlformats.org/officeDocument/2006/relationships/image" Target="../media/image49.png"/><Relationship Id="rId5" Type="http://schemas.openxmlformats.org/officeDocument/2006/relationships/image" Target="../media/image22.png"/><Relationship Id="rId6" Type="http://schemas.openxmlformats.org/officeDocument/2006/relationships/image" Target="../media/image64.png"/><Relationship Id="rId7" Type="http://schemas.openxmlformats.org/officeDocument/2006/relationships/image" Target="../media/image32.png"/><Relationship Id="rId8"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33.png"/><Relationship Id="rId5"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png"/><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png"/><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png"/><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image" Target="../media/image3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3.png"/><Relationship Id="rId4" Type="http://schemas.openxmlformats.org/officeDocument/2006/relationships/hyperlink" Target="https://www.kaggle.com/moltean/fruits" TargetMode="External"/><Relationship Id="rId5" Type="http://schemas.openxmlformats.org/officeDocument/2006/relationships/image" Target="../media/image3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3.png"/><Relationship Id="rId4" Type="http://schemas.openxmlformats.org/officeDocument/2006/relationships/image" Target="../media/image3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3.png"/><Relationship Id="rId4" Type="http://schemas.openxmlformats.org/officeDocument/2006/relationships/image" Target="../media/image3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3.png"/><Relationship Id="rId4" Type="http://schemas.openxmlformats.org/officeDocument/2006/relationships/image" Target="../media/image4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D85C6"/>
                </a:solidFill>
              </a:rPr>
              <a:t>Idiomatic Programmer</a:t>
            </a:r>
            <a:br>
              <a:rPr lang="en">
                <a:solidFill>
                  <a:srgbClr val="3D85C6"/>
                </a:solidFill>
              </a:rPr>
            </a:br>
            <a:r>
              <a:rPr lang="en">
                <a:solidFill>
                  <a:srgbClr val="3D85C6"/>
                </a:solidFill>
              </a:rPr>
              <a:t>Learning Keras</a:t>
            </a:r>
            <a:endParaRPr>
              <a:solidFill>
                <a:srgbClr val="3D85C6"/>
              </a:solidFill>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Workshop</a:t>
            </a:r>
            <a:br>
              <a:rPr lang="en">
                <a:solidFill>
                  <a:srgbClr val="38761D"/>
                </a:solidFill>
              </a:rPr>
            </a:br>
            <a:r>
              <a:rPr lang="en" sz="1200">
                <a:solidFill>
                  <a:srgbClr val="38761D"/>
                </a:solidFill>
              </a:rPr>
              <a:t>V</a:t>
            </a:r>
            <a:r>
              <a:rPr lang="en" sz="1200">
                <a:solidFill>
                  <a:srgbClr val="38761D"/>
                </a:solidFill>
              </a:rPr>
              <a:t>ersion: July 2019</a:t>
            </a:r>
            <a:endParaRPr sz="1200">
              <a:solidFill>
                <a:srgbClr val="38761D"/>
              </a:solidFill>
            </a:endParaRPr>
          </a:p>
        </p:txBody>
      </p:sp>
      <p:pic>
        <p:nvPicPr>
          <p:cNvPr id="56" name="Google Shape;56;p13"/>
          <p:cNvPicPr preferRelativeResize="0"/>
          <p:nvPr/>
        </p:nvPicPr>
        <p:blipFill>
          <a:blip r:embed="rId3">
            <a:alphaModFix/>
          </a:blip>
          <a:stretch>
            <a:fillRect/>
          </a:stretch>
        </p:blipFill>
        <p:spPr>
          <a:xfrm>
            <a:off x="0" y="0"/>
            <a:ext cx="1827825" cy="910725"/>
          </a:xfrm>
          <a:prstGeom prst="rect">
            <a:avLst/>
          </a:prstGeom>
          <a:noFill/>
          <a:ln>
            <a:noFill/>
          </a:ln>
        </p:spPr>
      </p:pic>
      <p:pic>
        <p:nvPicPr>
          <p:cNvPr id="57" name="Google Shape;57;p13"/>
          <p:cNvPicPr preferRelativeResize="0"/>
          <p:nvPr/>
        </p:nvPicPr>
        <p:blipFill>
          <a:blip r:embed="rId4">
            <a:alphaModFix/>
          </a:blip>
          <a:stretch>
            <a:fillRect/>
          </a:stretch>
        </p:blipFill>
        <p:spPr>
          <a:xfrm>
            <a:off x="3727025" y="3626725"/>
            <a:ext cx="1747499" cy="1211975"/>
          </a:xfrm>
          <a:prstGeom prst="rect">
            <a:avLst/>
          </a:prstGeom>
          <a:noFill/>
          <a:ln>
            <a:noFill/>
          </a:ln>
        </p:spPr>
      </p:pic>
      <p:pic>
        <p:nvPicPr>
          <p:cNvPr id="58" name="Google Shape;58;p13"/>
          <p:cNvPicPr preferRelativeResize="0"/>
          <p:nvPr/>
        </p:nvPicPr>
        <p:blipFill>
          <a:blip r:embed="rId5">
            <a:alphaModFix/>
          </a:blip>
          <a:stretch>
            <a:fillRect/>
          </a:stretch>
        </p:blipFill>
        <p:spPr>
          <a:xfrm>
            <a:off x="7323975" y="177775"/>
            <a:ext cx="1642475" cy="33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Representational Equivalence</a:t>
            </a:r>
            <a:endParaRPr>
              <a:solidFill>
                <a:srgbClr val="38761D"/>
              </a:solidFill>
            </a:endParaRPr>
          </a:p>
        </p:txBody>
      </p:sp>
      <p:pic>
        <p:nvPicPr>
          <p:cNvPr id="124" name="Google Shape;124;p22"/>
          <p:cNvPicPr preferRelativeResize="0"/>
          <p:nvPr/>
        </p:nvPicPr>
        <p:blipFill>
          <a:blip r:embed="rId3">
            <a:alphaModFix/>
          </a:blip>
          <a:stretch>
            <a:fillRect/>
          </a:stretch>
        </p:blipFill>
        <p:spPr>
          <a:xfrm>
            <a:off x="0" y="0"/>
            <a:ext cx="1466275" cy="730575"/>
          </a:xfrm>
          <a:prstGeom prst="rect">
            <a:avLst/>
          </a:prstGeom>
          <a:noFill/>
          <a:ln>
            <a:noFill/>
          </a:ln>
        </p:spPr>
      </p:pic>
      <p:sp>
        <p:nvSpPr>
          <p:cNvPr id="125" name="Google Shape;125;p2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Representational Equivalence and Factorization</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Factorization is decomposing a first block structure into smaller components which are representationally equivalent. The term </a:t>
            </a:r>
            <a:r>
              <a:rPr b="1" lang="en" sz="1200">
                <a:solidFill>
                  <a:srgbClr val="0000FF"/>
                </a:solidFill>
              </a:rPr>
              <a:t>representational equivalence means that the replaced design will maintain the same accuracy during training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goal of the factorization is to replace one design with another that </a:t>
            </a:r>
            <a:r>
              <a:rPr b="1" lang="en" sz="1200">
                <a:solidFill>
                  <a:srgbClr val="0000FF"/>
                </a:solidFill>
              </a:rPr>
              <a:t>is representationally equivalent but its computational complexity is less</a:t>
            </a:r>
            <a:r>
              <a:rPr lang="en" sz="1200">
                <a:solidFill>
                  <a:schemeClr val="dk1"/>
                </a:solidFill>
              </a:rPr>
              <a:t>. The result is a smaller model to train, as measured by the number of weights, but retains the same accuracy.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architectures for ResNeXt and for later versions of Inception relied on factorization. Typically, these factorizations are inferred through computational theory and then proved empirically.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11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a:t>
            </a:r>
            <a:endParaRPr>
              <a:solidFill>
                <a:srgbClr val="38761D"/>
              </a:solidFill>
            </a:endParaRPr>
          </a:p>
        </p:txBody>
      </p:sp>
      <p:pic>
        <p:nvPicPr>
          <p:cNvPr id="837" name="Google Shape;837;p112"/>
          <p:cNvPicPr preferRelativeResize="0"/>
          <p:nvPr/>
        </p:nvPicPr>
        <p:blipFill>
          <a:blip r:embed="rId3">
            <a:alphaModFix/>
          </a:blip>
          <a:stretch>
            <a:fillRect/>
          </a:stretch>
        </p:blipFill>
        <p:spPr>
          <a:xfrm>
            <a:off x="0" y="0"/>
            <a:ext cx="1466275" cy="730575"/>
          </a:xfrm>
          <a:prstGeom prst="rect">
            <a:avLst/>
          </a:prstGeom>
          <a:noFill/>
          <a:ln>
            <a:noFill/>
          </a:ln>
        </p:spPr>
      </p:pic>
      <p:sp>
        <p:nvSpPr>
          <p:cNvPr id="838" name="Google Shape;838;p11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Splitting into Train and Test</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training a neural network for computer vision, one </a:t>
            </a:r>
            <a:r>
              <a:rPr b="1" lang="en" sz="1200">
                <a:solidFill>
                  <a:srgbClr val="0000FF"/>
                </a:solidFill>
              </a:rPr>
              <a:t>splits the processed image dataset into training data and test data</a:t>
            </a:r>
            <a:r>
              <a:rPr lang="en" sz="1200">
                <a:solidFill>
                  <a:schemeClr val="dk1"/>
                </a:solidFill>
              </a:rPr>
              <a:t>, also referred to as </a:t>
            </a:r>
            <a:r>
              <a:rPr b="1" lang="en" sz="1200">
                <a:solidFill>
                  <a:srgbClr val="0000FF"/>
                </a:solidFill>
              </a:rPr>
              <a:t>the holdout set</a:t>
            </a:r>
            <a:r>
              <a:rPr lang="en" sz="1200">
                <a:solidFill>
                  <a:schemeClr val="dk1"/>
                </a:solidFill>
              </a:rPr>
              <a:t>. That is, a portion of the processed image dataset is set aside to test the accuracy of the trained model, and is not used as part of the training. Generally only a small percentage should be set aside, and </a:t>
            </a:r>
            <a:r>
              <a:rPr lang="en" sz="1200" u="sng">
                <a:solidFill>
                  <a:schemeClr val="dk1"/>
                </a:solidFill>
              </a:rPr>
              <a:t>the larger the image dataset, the smaller that percentage can be</a:t>
            </a:r>
            <a:r>
              <a:rPr lang="en" sz="1200">
                <a:solidFill>
                  <a:schemeClr val="dk1"/>
                </a:solidFill>
              </a:rPr>
              <a:t>. Below is a </a:t>
            </a:r>
            <a:r>
              <a:rPr b="1" lang="en" sz="1200">
                <a:solidFill>
                  <a:srgbClr val="0000FF"/>
                </a:solidFill>
              </a:rPr>
              <a:t>general rule of thumb of the percentage to set aside for test data</a:t>
            </a:r>
            <a:r>
              <a:rPr lang="en" sz="1200">
                <a:solidFill>
                  <a:schemeClr val="dk1"/>
                </a:solidFill>
              </a:rPr>
              <a:t>, based on the number of images in the dataset: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457200" lvl="0" marL="2743200" rtl="0" algn="l">
              <a:lnSpc>
                <a:spcPct val="115000"/>
              </a:lnSpc>
              <a:spcBef>
                <a:spcPts val="0"/>
              </a:spcBef>
              <a:spcAft>
                <a:spcPts val="0"/>
              </a:spcAft>
              <a:buClr>
                <a:schemeClr val="dk1"/>
              </a:buClr>
              <a:buSzPts val="1100"/>
              <a:buFont typeface="Arial"/>
              <a:buNone/>
            </a:pPr>
            <a:r>
              <a:rPr b="1" lang="en" sz="1200">
                <a:solidFill>
                  <a:srgbClr val="6AA84F"/>
                </a:solidFill>
              </a:rPr>
              <a:t>&lt; 1000	 20%</a:t>
            </a:r>
            <a:br>
              <a:rPr b="1" lang="en" sz="1200">
                <a:solidFill>
                  <a:srgbClr val="6AA84F"/>
                </a:solidFill>
              </a:rPr>
            </a:br>
            <a:r>
              <a:rPr b="1" lang="en" sz="1200">
                <a:solidFill>
                  <a:srgbClr val="6AA84F"/>
                </a:solidFill>
              </a:rPr>
              <a:t> 	&lt;10000 	10%</a:t>
            </a:r>
            <a:endParaRPr b="1" sz="1200">
              <a:solidFill>
                <a:srgbClr val="6AA84F"/>
              </a:solidFill>
            </a:endParaRPr>
          </a:p>
          <a:p>
            <a:pPr indent="457200" lvl="0" marL="2286000" rtl="0" algn="l">
              <a:lnSpc>
                <a:spcPct val="115000"/>
              </a:lnSpc>
              <a:spcBef>
                <a:spcPts val="0"/>
              </a:spcBef>
              <a:spcAft>
                <a:spcPts val="0"/>
              </a:spcAft>
              <a:buClr>
                <a:schemeClr val="dk1"/>
              </a:buClr>
              <a:buSzPts val="1100"/>
              <a:buFont typeface="Arial"/>
              <a:buNone/>
            </a:pPr>
            <a:r>
              <a:rPr b="1" lang="en" sz="1200">
                <a:solidFill>
                  <a:srgbClr val="6AA84F"/>
                </a:solidFill>
              </a:rPr>
              <a:t> 	&gt;10000  	5</a:t>
            </a:r>
            <a:r>
              <a:rPr lang="en" sz="1200">
                <a:solidFill>
                  <a:srgbClr val="6AA84F"/>
                </a:solidFill>
              </a:rPr>
              <a:t>%</a:t>
            </a:r>
            <a:endParaRPr sz="1200">
              <a:solidFill>
                <a:srgbClr val="6AA84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11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Shuffling</a:t>
            </a:r>
            <a:endParaRPr>
              <a:solidFill>
                <a:srgbClr val="38761D"/>
              </a:solidFill>
            </a:endParaRPr>
          </a:p>
        </p:txBody>
      </p:sp>
      <p:pic>
        <p:nvPicPr>
          <p:cNvPr id="844" name="Google Shape;844;p113"/>
          <p:cNvPicPr preferRelativeResize="0"/>
          <p:nvPr/>
        </p:nvPicPr>
        <p:blipFill>
          <a:blip r:embed="rId3">
            <a:alphaModFix/>
          </a:blip>
          <a:stretch>
            <a:fillRect/>
          </a:stretch>
        </p:blipFill>
        <p:spPr>
          <a:xfrm>
            <a:off x="0" y="0"/>
            <a:ext cx="1466275" cy="730575"/>
          </a:xfrm>
          <a:prstGeom prst="rect">
            <a:avLst/>
          </a:prstGeom>
          <a:noFill/>
          <a:ln>
            <a:noFill/>
          </a:ln>
        </p:spPr>
      </p:pic>
      <p:sp>
        <p:nvSpPr>
          <p:cNvPr id="845" name="Google Shape;845;p11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Shuffle and then Split</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Prior to </a:t>
            </a:r>
            <a:r>
              <a:rPr b="1" lang="en" sz="1200">
                <a:solidFill>
                  <a:srgbClr val="0000FF"/>
                </a:solidFill>
              </a:rPr>
              <a:t>splitting the image dataset, we will want to randomly shuffle it</a:t>
            </a:r>
            <a:r>
              <a:rPr lang="en" sz="1200">
                <a:solidFill>
                  <a:schemeClr val="dk1"/>
                </a:solidFill>
              </a:rPr>
              <a:t>. Why? Let’s presume that when building the dataset that all the images were sequenced by class. For example, all the apples come first, followed by pears, followed by peaches, and then by bananas. If we split this as 75% train and 25% test without shuffling, all the apples, pears and peaches will be in the training set and the bananas in the test set. The model won’t learn to recognize bananas, since they are not in the training set, and the test set will attempt to test for a class that the model hasn’t been trained on. </a:t>
            </a:r>
            <a:endParaRPr sz="1100">
              <a:solidFill>
                <a:schemeClr val="dk1"/>
              </a:solidFill>
            </a:endParaRPr>
          </a:p>
          <a:p>
            <a:pPr indent="457200" lvl="0" marL="13716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sp>
        <p:nvSpPr>
          <p:cNvPr id="850" name="Google Shape;850;p11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Shuffling</a:t>
            </a:r>
            <a:endParaRPr>
              <a:solidFill>
                <a:srgbClr val="38761D"/>
              </a:solidFill>
            </a:endParaRPr>
          </a:p>
        </p:txBody>
      </p:sp>
      <p:pic>
        <p:nvPicPr>
          <p:cNvPr id="851" name="Google Shape;851;p114"/>
          <p:cNvPicPr preferRelativeResize="0"/>
          <p:nvPr/>
        </p:nvPicPr>
        <p:blipFill>
          <a:blip r:embed="rId3">
            <a:alphaModFix/>
          </a:blip>
          <a:stretch>
            <a:fillRect/>
          </a:stretch>
        </p:blipFill>
        <p:spPr>
          <a:xfrm>
            <a:off x="0" y="0"/>
            <a:ext cx="1466275" cy="730575"/>
          </a:xfrm>
          <a:prstGeom prst="rect">
            <a:avLst/>
          </a:prstGeom>
          <a:noFill/>
          <a:ln>
            <a:noFill/>
          </a:ln>
        </p:spPr>
      </p:pic>
      <p:sp>
        <p:nvSpPr>
          <p:cNvPr id="852" name="Google Shape;852;p11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Shuffle and then Split</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If we </a:t>
            </a:r>
            <a:r>
              <a:rPr b="1" lang="en" sz="1200">
                <a:solidFill>
                  <a:srgbClr val="0000FF"/>
                </a:solidFill>
              </a:rPr>
              <a:t>randomly shuffle the processed image dataset, we can assume a fairly balanced distribution of the classes between the training and test data</a:t>
            </a:r>
            <a:r>
              <a:rPr lang="en" sz="1200">
                <a:solidFill>
                  <a:schemeClr val="dk1"/>
                </a:solidFill>
              </a:rPr>
              <a:t>. The example code below shows a ‘manual’ method to shuffle the processed image dataset prior to splitting.</a:t>
            </a:r>
            <a:r>
              <a:rPr lang="en" sz="1100">
                <a:solidFill>
                  <a:schemeClr val="dk1"/>
                </a:solidFill>
              </a:rPr>
              <a:t> </a:t>
            </a:r>
            <a:endParaRPr sz="1100">
              <a:solidFill>
                <a:schemeClr val="dk1"/>
              </a:solidFill>
            </a:endParaRPr>
          </a:p>
          <a:p>
            <a:pPr indent="457200" lvl="0" marL="13716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Random number generators are actually pseudo random number generators, in that they use a mathematical formula to generate a pseudo random number sequence. A seed initializes the formula; whereby the same seed will always generate the same random number sequence. To </a:t>
            </a:r>
            <a:r>
              <a:rPr b="1" lang="en" sz="1200">
                <a:solidFill>
                  <a:srgbClr val="0000FF"/>
                </a:solidFill>
              </a:rPr>
              <a:t>shuffle both the dataset (images) and labels separately and maintain the same corresponding random sequence between the two, we use the same seed before each shuffle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53" name="Google Shape;853;p114"/>
          <p:cNvGraphicFramePr/>
          <p:nvPr/>
        </p:nvGraphicFramePr>
        <p:xfrm>
          <a:off x="505550" y="3201088"/>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random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a seed for the random number distribution before shuffling the data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seed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the same seed before shuffling the corresponding labels to get the same random number distribution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seed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endParaRPr sz="9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Google Shape;858;p11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Slicing</a:t>
            </a:r>
            <a:endParaRPr>
              <a:solidFill>
                <a:srgbClr val="38761D"/>
              </a:solidFill>
            </a:endParaRPr>
          </a:p>
        </p:txBody>
      </p:sp>
      <p:pic>
        <p:nvPicPr>
          <p:cNvPr id="859" name="Google Shape;859;p115"/>
          <p:cNvPicPr preferRelativeResize="0"/>
          <p:nvPr/>
        </p:nvPicPr>
        <p:blipFill>
          <a:blip r:embed="rId3">
            <a:alphaModFix/>
          </a:blip>
          <a:stretch>
            <a:fillRect/>
          </a:stretch>
        </p:blipFill>
        <p:spPr>
          <a:xfrm>
            <a:off x="0" y="0"/>
            <a:ext cx="1466275" cy="730575"/>
          </a:xfrm>
          <a:prstGeom prst="rect">
            <a:avLst/>
          </a:prstGeom>
          <a:noFill/>
          <a:ln>
            <a:noFill/>
          </a:ln>
        </p:spPr>
      </p:pic>
      <p:sp>
        <p:nvSpPr>
          <p:cNvPr id="860" name="Google Shape;860;p11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Manual Split using Python Slicing</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a:t>
            </a:r>
            <a:r>
              <a:rPr b="1" lang="en" sz="1200">
                <a:solidFill>
                  <a:srgbClr val="0000FF"/>
                </a:solidFill>
              </a:rPr>
              <a:t>calculate a pivot point in the shuffled dataset</a:t>
            </a:r>
            <a:r>
              <a:rPr lang="en" sz="1200">
                <a:solidFill>
                  <a:schemeClr val="dk1"/>
                </a:solidFill>
              </a:rPr>
              <a:t>, where the training percentage will be before the pivot point and the test percentage after the pivot point. We then </a:t>
            </a:r>
            <a:r>
              <a:rPr b="1" lang="en" sz="1200">
                <a:solidFill>
                  <a:srgbClr val="0000FF"/>
                </a:solidFill>
              </a:rPr>
              <a:t>use the pivot point to create (array slicing) the corresponding train and test dataset and labels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61" name="Google Shape;861;p115"/>
          <p:cNvGraphicFramePr/>
          <p:nvPr/>
        </p:nvGraphicFramePr>
        <p:xfrm>
          <a:off x="505550" y="2348738"/>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Split the preprocessed image data (and labels) into train and test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pivot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indices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SPLIT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11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 - Scikit-Learn</a:t>
            </a:r>
            <a:endParaRPr>
              <a:solidFill>
                <a:srgbClr val="38761D"/>
              </a:solidFill>
            </a:endParaRPr>
          </a:p>
        </p:txBody>
      </p:sp>
      <p:pic>
        <p:nvPicPr>
          <p:cNvPr id="867" name="Google Shape;867;p116"/>
          <p:cNvPicPr preferRelativeResize="0"/>
          <p:nvPr/>
        </p:nvPicPr>
        <p:blipFill>
          <a:blip r:embed="rId3">
            <a:alphaModFix/>
          </a:blip>
          <a:stretch>
            <a:fillRect/>
          </a:stretch>
        </p:blipFill>
        <p:spPr>
          <a:xfrm>
            <a:off x="0" y="0"/>
            <a:ext cx="1466275" cy="730575"/>
          </a:xfrm>
          <a:prstGeom prst="rect">
            <a:avLst/>
          </a:prstGeom>
          <a:noFill/>
          <a:ln>
            <a:noFill/>
          </a:ln>
        </p:spPr>
      </p:pic>
      <p:sp>
        <p:nvSpPr>
          <p:cNvPr id="868" name="Google Shape;868;p11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Dataset Splitting with Scikit-Learn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O</a:t>
            </a:r>
            <a:r>
              <a:rPr lang="en" sz="1200">
                <a:solidFill>
                  <a:schemeClr val="dk1"/>
                </a:solidFill>
              </a:rPr>
              <a:t>ne can </a:t>
            </a:r>
            <a:r>
              <a:rPr b="1" lang="en" sz="1200">
                <a:solidFill>
                  <a:srgbClr val="0000FF"/>
                </a:solidFill>
              </a:rPr>
              <a:t>automatically shuffle and split</a:t>
            </a:r>
            <a:r>
              <a:rPr lang="en" sz="1200">
                <a:solidFill>
                  <a:schemeClr val="dk1"/>
                </a:solidFill>
              </a:rPr>
              <a:t> a processed image dataset and labels using the </a:t>
            </a:r>
            <a:r>
              <a:rPr b="1" lang="en" sz="1200">
                <a:solidFill>
                  <a:schemeClr val="dk1"/>
                </a:solidFill>
              </a:rPr>
              <a:t>scikit-learn</a:t>
            </a:r>
            <a:r>
              <a:rPr lang="en" sz="1200">
                <a:solidFill>
                  <a:schemeClr val="dk1"/>
                </a:solidFill>
              </a:rPr>
              <a:t> function </a:t>
            </a:r>
            <a:r>
              <a:rPr lang="en" sz="1200">
                <a:solidFill>
                  <a:srgbClr val="0D904F"/>
                </a:solidFill>
                <a:latin typeface="Consolas"/>
                <a:ea typeface="Consolas"/>
                <a:cs typeface="Consolas"/>
                <a:sym typeface="Consolas"/>
              </a:rPr>
              <a:t>train_test_split()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69" name="Google Shape;869;p116"/>
          <p:cNvGraphicFramePr/>
          <p:nvPr/>
        </p:nvGraphicFramePr>
        <p:xfrm>
          <a:off x="505550" y="2348738"/>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sklearn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model_selection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train_test_split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Split the processed image dataset into training and test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train_test_split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test_size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11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 - Keras</a:t>
            </a:r>
            <a:endParaRPr>
              <a:solidFill>
                <a:srgbClr val="38761D"/>
              </a:solidFill>
            </a:endParaRPr>
          </a:p>
        </p:txBody>
      </p:sp>
      <p:pic>
        <p:nvPicPr>
          <p:cNvPr id="875" name="Google Shape;875;p117"/>
          <p:cNvPicPr preferRelativeResize="0"/>
          <p:nvPr/>
        </p:nvPicPr>
        <p:blipFill>
          <a:blip r:embed="rId3">
            <a:alphaModFix/>
          </a:blip>
          <a:stretch>
            <a:fillRect/>
          </a:stretch>
        </p:blipFill>
        <p:spPr>
          <a:xfrm>
            <a:off x="0" y="0"/>
            <a:ext cx="1466275" cy="730575"/>
          </a:xfrm>
          <a:prstGeom prst="rect">
            <a:avLst/>
          </a:prstGeom>
          <a:noFill/>
          <a:ln>
            <a:noFill/>
          </a:ln>
        </p:spPr>
      </p:pic>
      <p:sp>
        <p:nvSpPr>
          <p:cNvPr id="876" name="Google Shape;876;p11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Dataset Splitting with Keras</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As an alternative if the dataset is to be fed from on-disk (vs. in-memory), one can automatically shuffle and split the dataset and labels using Kera’s </a:t>
            </a:r>
            <a:r>
              <a:rPr lang="en" sz="1200">
                <a:solidFill>
                  <a:srgbClr val="0D904F"/>
                </a:solidFill>
                <a:latin typeface="Consolas"/>
                <a:ea typeface="Consolas"/>
                <a:cs typeface="Consolas"/>
                <a:sym typeface="Consolas"/>
              </a:rPr>
              <a:t>ImageDataGenerator</a:t>
            </a:r>
            <a:r>
              <a:rPr lang="en" sz="1200">
                <a:solidFill>
                  <a:schemeClr val="dk1"/>
                </a:solidFill>
              </a:rPr>
              <a:t> method </a:t>
            </a:r>
            <a:r>
              <a:rPr lang="en" sz="1200">
                <a:solidFill>
                  <a:srgbClr val="0D904F"/>
                </a:solidFill>
                <a:latin typeface="Consolas"/>
                <a:ea typeface="Consolas"/>
                <a:cs typeface="Consolas"/>
                <a:sym typeface="Consolas"/>
              </a:rPr>
              <a:t>flow_from_directory()</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77" name="Google Shape;877;p117"/>
          <p:cNvGraphicFramePr/>
          <p:nvPr/>
        </p:nvGraphicFramePr>
        <p:xfrm>
          <a:off x="505550" y="2348738"/>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data generator where images will be normalized between 0 and 1, and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split the dataset between training and validation (10%).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generator to feed the model during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generator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dataset_directory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11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a:t>
            </a:r>
            <a:r>
              <a:rPr lang="en">
                <a:solidFill>
                  <a:srgbClr val="38761D"/>
                </a:solidFill>
              </a:rPr>
              <a:t> - Code Lab #1</a:t>
            </a:r>
            <a:endParaRPr>
              <a:solidFill>
                <a:srgbClr val="38761D"/>
              </a:solidFill>
            </a:endParaRPr>
          </a:p>
        </p:txBody>
      </p:sp>
      <p:pic>
        <p:nvPicPr>
          <p:cNvPr id="883" name="Google Shape;883;p118"/>
          <p:cNvPicPr preferRelativeResize="0"/>
          <p:nvPr/>
        </p:nvPicPr>
        <p:blipFill>
          <a:blip r:embed="rId3">
            <a:alphaModFix/>
          </a:blip>
          <a:stretch>
            <a:fillRect/>
          </a:stretch>
        </p:blipFill>
        <p:spPr>
          <a:xfrm>
            <a:off x="0" y="0"/>
            <a:ext cx="1466275" cy="730575"/>
          </a:xfrm>
          <a:prstGeom prst="rect">
            <a:avLst/>
          </a:prstGeom>
          <a:noFill/>
          <a:ln>
            <a:noFill/>
          </a:ln>
        </p:spPr>
      </p:pic>
      <p:sp>
        <p:nvSpPr>
          <p:cNvPr id="884" name="Google Shape;884;p11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Data Preprocessing</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Clr>
                <a:schemeClr val="dk1"/>
              </a:buClr>
              <a:buSzPts val="1100"/>
              <a:buFont typeface="Arial"/>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a:solidFill>
                  <a:srgbClr val="337AB7"/>
                </a:solidFill>
                <a:highlight>
                  <a:srgbClr val="FAFAFA"/>
                </a:highlight>
                <a:uFill>
                  <a:noFill/>
                </a:uFill>
                <a:hlinkClick r:id="rId4"/>
              </a:rPr>
              <a:t>Idiomatic Programmer - handbook 2 - Codelab 1.ipynb</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Google Shape;889;p11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a:t>
            </a:r>
            <a:endParaRPr>
              <a:solidFill>
                <a:srgbClr val="38761D"/>
              </a:solidFill>
            </a:endParaRPr>
          </a:p>
        </p:txBody>
      </p:sp>
      <p:pic>
        <p:nvPicPr>
          <p:cNvPr id="890" name="Google Shape;890;p119"/>
          <p:cNvPicPr preferRelativeResize="0"/>
          <p:nvPr/>
        </p:nvPicPr>
        <p:blipFill>
          <a:blip r:embed="rId3">
            <a:alphaModFix/>
          </a:blip>
          <a:stretch>
            <a:fillRect/>
          </a:stretch>
        </p:blipFill>
        <p:spPr>
          <a:xfrm>
            <a:off x="0" y="0"/>
            <a:ext cx="1466275" cy="730575"/>
          </a:xfrm>
          <a:prstGeom prst="rect">
            <a:avLst/>
          </a:prstGeom>
          <a:noFill/>
          <a:ln>
            <a:noFill/>
          </a:ln>
        </p:spPr>
      </p:pic>
      <p:sp>
        <p:nvSpPr>
          <p:cNvPr id="891" name="Google Shape;891;p11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Image augmentation is the process of </a:t>
            </a:r>
            <a:r>
              <a:rPr b="1" lang="en" sz="1200">
                <a:solidFill>
                  <a:srgbClr val="0000FF"/>
                </a:solidFill>
              </a:rPr>
              <a:t>generating new images from existing images to improve the balance and/or variance in the training data</a:t>
            </a:r>
            <a:r>
              <a:rPr lang="en" sz="1200">
                <a:solidFill>
                  <a:schemeClr val="dk1"/>
                </a:solidFill>
              </a:rPr>
              <a:t>. It is typically used to address: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Label(s) which have too few images.</a:t>
            </a:r>
            <a:endParaRPr>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Insufficient variance in [view] perspective.</a:t>
            </a:r>
            <a:endParaRPr>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Insufficient variance in lighting.</a:t>
            </a:r>
            <a:endParaRPr>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Image augmentation uses imaging algorithms </a:t>
            </a:r>
            <a:r>
              <a:rPr b="1" lang="en" sz="1200">
                <a:solidFill>
                  <a:srgbClr val="0000FF"/>
                </a:solidFill>
              </a:rPr>
              <a:t>which will modify an existing image without changing what the image is</a:t>
            </a:r>
            <a:r>
              <a:rPr lang="en" sz="1200">
                <a:solidFill>
                  <a:schemeClr val="dk1"/>
                </a:solidFill>
              </a:rPr>
              <a:t>. That is, when a person views the modified image they will still see the same thing.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sp>
        <p:nvSpPr>
          <p:cNvPr id="896" name="Google Shape;896;p12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Cautionary Note</a:t>
            </a:r>
            <a:endParaRPr>
              <a:solidFill>
                <a:srgbClr val="38761D"/>
              </a:solidFill>
            </a:endParaRPr>
          </a:p>
        </p:txBody>
      </p:sp>
      <p:pic>
        <p:nvPicPr>
          <p:cNvPr id="897" name="Google Shape;897;p120"/>
          <p:cNvPicPr preferRelativeResize="0"/>
          <p:nvPr/>
        </p:nvPicPr>
        <p:blipFill>
          <a:blip r:embed="rId3">
            <a:alphaModFix/>
          </a:blip>
          <a:stretch>
            <a:fillRect/>
          </a:stretch>
        </p:blipFill>
        <p:spPr>
          <a:xfrm>
            <a:off x="0" y="0"/>
            <a:ext cx="1466275" cy="730575"/>
          </a:xfrm>
          <a:prstGeom prst="rect">
            <a:avLst/>
          </a:prstGeom>
          <a:noFill/>
          <a:ln>
            <a:noFill/>
          </a:ln>
        </p:spPr>
      </p:pic>
      <p:sp>
        <p:nvSpPr>
          <p:cNvPr id="898" name="Google Shape;898;p12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a:t>
            </a:r>
            <a:r>
              <a:rPr b="1" lang="en" sz="1200">
                <a:solidFill>
                  <a:schemeClr val="dk1"/>
                </a:solidFill>
              </a:rPr>
              <a:t>mage Augmentation - Underfitting</a:t>
            </a:r>
            <a:endParaRPr b="1" sz="13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You should take image augmentation with some caution. As you increase the amount of image augmentation, the model will become more and more generalized. </a:t>
            </a:r>
            <a:r>
              <a:rPr b="1" lang="en" sz="1200">
                <a:solidFill>
                  <a:srgbClr val="0000FF"/>
                </a:solidFill>
              </a:rPr>
              <a:t>At some point the model may over generalized and become underfitted</a:t>
            </a:r>
            <a:r>
              <a:rPr lang="en" sz="1200">
                <a:solidFill>
                  <a:schemeClr val="dk1"/>
                </a:solidFill>
              </a:rPr>
              <a:t>. In this situation, you will have a high rate of correctly classifying an image of label A is label A (True Positive - TP), but you will see a dramatic increase of the model classifying images of non-label A as label A (False Positive - FP). This is referred to as precision ( TP / (TP + FP)). So when using a high level of image augmentation, you need to pay attention to drops in precision as well as paying attention to accuracy.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457200" rtl="0" algn="l">
              <a:lnSpc>
                <a:spcPct val="115000"/>
              </a:lnSpc>
              <a:spcBef>
                <a:spcPts val="0"/>
              </a:spcBef>
              <a:spcAft>
                <a:spcPts val="0"/>
              </a:spcAft>
              <a:buNone/>
            </a:pPr>
            <a:r>
              <a:rPr i="1" lang="en" sz="1100">
                <a:solidFill>
                  <a:schemeClr val="dk1"/>
                </a:solidFill>
              </a:rPr>
              <a:t>Accuracy      = 	TP		Precision =     TP</a:t>
            </a:r>
            <a:endParaRPr i="1" sz="1100">
              <a:solidFill>
                <a:schemeClr val="dk1"/>
              </a:solidFill>
            </a:endParaRPr>
          </a:p>
          <a:p>
            <a:pPr indent="457200" lvl="0" marL="1371600" rtl="0" algn="l">
              <a:lnSpc>
                <a:spcPct val="115000"/>
              </a:lnSpc>
              <a:spcBef>
                <a:spcPts val="0"/>
              </a:spcBef>
              <a:spcAft>
                <a:spcPts val="0"/>
              </a:spcAft>
              <a:buNone/>
            </a:pPr>
            <a:r>
              <a:rPr i="1" lang="en" sz="1100">
                <a:solidFill>
                  <a:schemeClr val="dk1"/>
                </a:solidFill>
              </a:rPr>
              <a:t>       ------------                                  ----------</a:t>
            </a:r>
            <a:endParaRPr i="1" sz="11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i="1" lang="en" sz="1100">
                <a:solidFill>
                  <a:schemeClr val="dk1"/>
                </a:solidFill>
              </a:rPr>
              <a:t>   No. of Samples  		        TP + FP</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12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Perspective</a:t>
            </a:r>
            <a:endParaRPr>
              <a:solidFill>
                <a:srgbClr val="38761D"/>
              </a:solidFill>
            </a:endParaRPr>
          </a:p>
        </p:txBody>
      </p:sp>
      <p:pic>
        <p:nvPicPr>
          <p:cNvPr id="904" name="Google Shape;904;p121"/>
          <p:cNvPicPr preferRelativeResize="0"/>
          <p:nvPr/>
        </p:nvPicPr>
        <p:blipFill>
          <a:blip r:embed="rId3">
            <a:alphaModFix/>
          </a:blip>
          <a:stretch>
            <a:fillRect/>
          </a:stretch>
        </p:blipFill>
        <p:spPr>
          <a:xfrm>
            <a:off x="0" y="0"/>
            <a:ext cx="1466275" cy="730575"/>
          </a:xfrm>
          <a:prstGeom prst="rect">
            <a:avLst/>
          </a:prstGeom>
          <a:noFill/>
          <a:ln>
            <a:noFill/>
          </a:ln>
        </p:spPr>
      </p:pic>
      <p:sp>
        <p:nvSpPr>
          <p:cNvPr id="905" name="Google Shape;905;p12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Perspective Change</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general practice, the augmentation method </a:t>
            </a:r>
            <a:r>
              <a:rPr b="1" lang="en" sz="1200">
                <a:solidFill>
                  <a:srgbClr val="0000FF"/>
                </a:solidFill>
              </a:rPr>
              <a:t>that contributes the most to increasing the accuracy of a neural network are changes in the perspective</a:t>
            </a:r>
            <a:r>
              <a:rPr lang="en" sz="1200">
                <a:solidFill>
                  <a:schemeClr val="dk1"/>
                </a:solidFill>
              </a:rPr>
              <a:t>. The methods, also referred to as transformations, are:</a:t>
            </a:r>
            <a:endParaRPr sz="12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Flip</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Rotation</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Zoom</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Shift</a:t>
            </a:r>
            <a:endParaRPr b="1">
              <a:solidFill>
                <a:srgbClr val="38761D"/>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a:t>
            </a:r>
            <a:endParaRPr>
              <a:solidFill>
                <a:srgbClr val="38761D"/>
              </a:solidFill>
            </a:endParaRPr>
          </a:p>
        </p:txBody>
      </p:sp>
      <p:pic>
        <p:nvPicPr>
          <p:cNvPr id="131" name="Google Shape;131;p23"/>
          <p:cNvPicPr preferRelativeResize="0"/>
          <p:nvPr/>
        </p:nvPicPr>
        <p:blipFill>
          <a:blip r:embed="rId3">
            <a:alphaModFix/>
          </a:blip>
          <a:stretch>
            <a:fillRect/>
          </a:stretch>
        </p:blipFill>
        <p:spPr>
          <a:xfrm>
            <a:off x="0" y="0"/>
            <a:ext cx="1466275" cy="730575"/>
          </a:xfrm>
          <a:prstGeom prst="rect">
            <a:avLst/>
          </a:prstGeom>
          <a:noFill/>
          <a:ln>
            <a:noFill/>
          </a:ln>
        </p:spPr>
      </p:pic>
      <p:sp>
        <p:nvSpPr>
          <p:cNvPr id="132" name="Google Shape;132;p23"/>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chemeClr val="dk1"/>
                </a:solidFill>
              </a:rPr>
              <a:t>DenseNet</a:t>
            </a:r>
            <a:r>
              <a:rPr lang="en" sz="1200">
                <a:solidFill>
                  <a:schemeClr val="dk1"/>
                </a:solidFill>
              </a:rPr>
              <a:t> introduced the concept of a </a:t>
            </a:r>
            <a:r>
              <a:rPr b="1" lang="en" sz="1200">
                <a:solidFill>
                  <a:schemeClr val="dk1"/>
                </a:solidFill>
              </a:rPr>
              <a:t>Densely Connected Convolutional Network</a:t>
            </a:r>
            <a:r>
              <a:rPr lang="en" sz="1200">
                <a:solidFill>
                  <a:schemeClr val="dk1"/>
                </a:solidFill>
              </a:rPr>
              <a:t>. The corresponding paper won </a:t>
            </a:r>
            <a:r>
              <a:rPr lang="en" sz="1200">
                <a:solidFill>
                  <a:schemeClr val="dk1"/>
                </a:solidFill>
                <a:highlight>
                  <a:srgbClr val="FFFFFF"/>
                </a:highlight>
                <a:latin typeface="Roboto"/>
                <a:ea typeface="Roboto"/>
                <a:cs typeface="Roboto"/>
                <a:sym typeface="Roboto"/>
              </a:rPr>
              <a:t>CVPR 2017 (Best Paper Award). It is based on the principal, that the</a:t>
            </a:r>
            <a:r>
              <a:rPr b="1" lang="en" sz="1200">
                <a:solidFill>
                  <a:srgbClr val="0000FF"/>
                </a:solidFill>
                <a:highlight>
                  <a:srgbClr val="FFFFFF"/>
                </a:highlight>
                <a:latin typeface="Roboto"/>
                <a:ea typeface="Roboto"/>
                <a:cs typeface="Roboto"/>
                <a:sym typeface="Roboto"/>
              </a:rPr>
              <a:t> output of each residual block layer is connected to the input of every subsequent residual block layer</a:t>
            </a:r>
            <a:r>
              <a:rPr lang="en" sz="1200">
                <a:solidFill>
                  <a:schemeClr val="dk1"/>
                </a:solidFill>
                <a:highlight>
                  <a:srgbClr val="FFFFFF"/>
                </a:highlight>
                <a:latin typeface="Roboto"/>
                <a:ea typeface="Roboto"/>
                <a:cs typeface="Roboto"/>
                <a:sym typeface="Roboto"/>
              </a:rPr>
              <a:t>. This extends the concept of identity links.</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latin typeface="Roboto"/>
                <a:ea typeface="Roboto"/>
                <a:cs typeface="Roboto"/>
                <a:sym typeface="Roboto"/>
              </a:rPr>
              <a:t>Prior to DenseNet, an identity link between the input and output of a residual block was combined by matrix addition. In a dense block, the input to the residual block is concatenated to the output of the residual block. </a:t>
            </a:r>
            <a:r>
              <a:rPr b="1" lang="en" sz="1200">
                <a:solidFill>
                  <a:srgbClr val="0000FF"/>
                </a:solidFill>
                <a:highlight>
                  <a:srgbClr val="FFFFFF"/>
                </a:highlight>
                <a:latin typeface="Roboto"/>
                <a:ea typeface="Roboto"/>
                <a:cs typeface="Roboto"/>
                <a:sym typeface="Roboto"/>
              </a:rPr>
              <a:t>This change introduced the concept of feature (map) reuse.</a:t>
            </a:r>
            <a:endParaRPr b="1" sz="1200">
              <a:solidFill>
                <a:srgbClr val="0000FF"/>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Google Shape;910;p12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a:t>
            </a:r>
            <a:endParaRPr>
              <a:solidFill>
                <a:srgbClr val="38761D"/>
              </a:solidFill>
            </a:endParaRPr>
          </a:p>
        </p:txBody>
      </p:sp>
      <p:pic>
        <p:nvPicPr>
          <p:cNvPr id="911" name="Google Shape;911;p122"/>
          <p:cNvPicPr preferRelativeResize="0"/>
          <p:nvPr/>
        </p:nvPicPr>
        <p:blipFill>
          <a:blip r:embed="rId3">
            <a:alphaModFix/>
          </a:blip>
          <a:stretch>
            <a:fillRect/>
          </a:stretch>
        </p:blipFill>
        <p:spPr>
          <a:xfrm>
            <a:off x="0" y="0"/>
            <a:ext cx="1466275" cy="730575"/>
          </a:xfrm>
          <a:prstGeom prst="rect">
            <a:avLst/>
          </a:prstGeom>
          <a:noFill/>
          <a:ln>
            <a:noFill/>
          </a:ln>
        </p:spPr>
      </p:pic>
      <p:sp>
        <p:nvSpPr>
          <p:cNvPr id="912" name="Google Shape;912;p12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Flip transforms an image by flipping an image either on the vertical or horizontal axis. Since the image data is represented as a stack of 2D matrices (i.e., one per channel), A flip can be done efficiently as a matrix transpose function</a:t>
            </a:r>
            <a:r>
              <a:rPr b="1" lang="en" sz="1200">
                <a:solidFill>
                  <a:srgbClr val="0000FF"/>
                </a:solidFill>
              </a:rPr>
              <a:t> without changes (e.g., interpolation) of the pixel data</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lang="en" sz="1000">
                <a:solidFill>
                  <a:schemeClr val="dk1"/>
                </a:solidFill>
              </a:rPr>
              <a:t>Original                           Vertical Flip                       Horizontal Flip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913" name="Google Shape;913;p122"/>
          <p:cNvPicPr preferRelativeResize="0"/>
          <p:nvPr/>
        </p:nvPicPr>
        <p:blipFill>
          <a:blip r:embed="rId4">
            <a:alphaModFix/>
          </a:blip>
          <a:stretch>
            <a:fillRect/>
          </a:stretch>
        </p:blipFill>
        <p:spPr>
          <a:xfrm>
            <a:off x="2333150" y="2683925"/>
            <a:ext cx="1285875" cy="1285875"/>
          </a:xfrm>
          <a:prstGeom prst="rect">
            <a:avLst/>
          </a:prstGeom>
          <a:noFill/>
          <a:ln>
            <a:noFill/>
          </a:ln>
        </p:spPr>
      </p:pic>
      <p:pic>
        <p:nvPicPr>
          <p:cNvPr id="914" name="Google Shape;914;p122"/>
          <p:cNvPicPr preferRelativeResize="0"/>
          <p:nvPr/>
        </p:nvPicPr>
        <p:blipFill>
          <a:blip r:embed="rId5">
            <a:alphaModFix/>
          </a:blip>
          <a:stretch>
            <a:fillRect/>
          </a:stretch>
        </p:blipFill>
        <p:spPr>
          <a:xfrm>
            <a:off x="3809125" y="2614775"/>
            <a:ext cx="1285875" cy="1285875"/>
          </a:xfrm>
          <a:prstGeom prst="rect">
            <a:avLst/>
          </a:prstGeom>
          <a:noFill/>
          <a:ln>
            <a:noFill/>
          </a:ln>
        </p:spPr>
      </p:pic>
      <p:pic>
        <p:nvPicPr>
          <p:cNvPr id="915" name="Google Shape;915;p122"/>
          <p:cNvPicPr preferRelativeResize="0"/>
          <p:nvPr/>
        </p:nvPicPr>
        <p:blipFill>
          <a:blip r:embed="rId6">
            <a:alphaModFix/>
          </a:blip>
          <a:stretch>
            <a:fillRect/>
          </a:stretch>
        </p:blipFill>
        <p:spPr>
          <a:xfrm>
            <a:off x="5406350" y="2712500"/>
            <a:ext cx="1228725" cy="12287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Google Shape;920;p12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PIL</a:t>
            </a:r>
            <a:endParaRPr>
              <a:solidFill>
                <a:srgbClr val="38761D"/>
              </a:solidFill>
            </a:endParaRPr>
          </a:p>
        </p:txBody>
      </p:sp>
      <p:pic>
        <p:nvPicPr>
          <p:cNvPr id="921" name="Google Shape;921;p123"/>
          <p:cNvPicPr preferRelativeResize="0"/>
          <p:nvPr/>
        </p:nvPicPr>
        <p:blipFill>
          <a:blip r:embed="rId3">
            <a:alphaModFix/>
          </a:blip>
          <a:stretch>
            <a:fillRect/>
          </a:stretch>
        </p:blipFill>
        <p:spPr>
          <a:xfrm>
            <a:off x="0" y="0"/>
            <a:ext cx="1466275" cy="730575"/>
          </a:xfrm>
          <a:prstGeom prst="rect">
            <a:avLst/>
          </a:prstGeom>
          <a:noFill/>
          <a:ln>
            <a:noFill/>
          </a:ln>
        </p:spPr>
      </p:pic>
      <p:sp>
        <p:nvSpPr>
          <p:cNvPr id="922" name="Google Shape;922;p12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PIL ImageOps Library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flip an image vertically (mirror) and horizontally using a matrix transpose method in Python’s </a:t>
            </a:r>
            <a:r>
              <a:rPr lang="en" sz="1200">
                <a:solidFill>
                  <a:srgbClr val="0D904F"/>
                </a:solidFill>
                <a:latin typeface="Consolas"/>
                <a:ea typeface="Consolas"/>
                <a:cs typeface="Consolas"/>
                <a:sym typeface="Consolas"/>
              </a:rPr>
              <a:t>PIL</a:t>
            </a:r>
            <a:r>
              <a:rPr lang="en" sz="1200">
                <a:solidFill>
                  <a:schemeClr val="dk1"/>
                </a:solidFill>
              </a:rPr>
              <a:t> imaging library:</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23" name="Google Shape;923;p123"/>
          <p:cNvGraphicFramePr/>
          <p:nvPr/>
        </p:nvGraphicFramePr>
        <p:xfrm>
          <a:off x="505550" y="2107938"/>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display the image in its original perspective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FLIP_LEFT_RIGHT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FLIP_TOP_BOTTOM</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sp>
        <p:nvSpPr>
          <p:cNvPr id="928" name="Google Shape;928;p12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ImageOps</a:t>
            </a:r>
            <a:endParaRPr>
              <a:solidFill>
                <a:srgbClr val="38761D"/>
              </a:solidFill>
            </a:endParaRPr>
          </a:p>
        </p:txBody>
      </p:sp>
      <p:pic>
        <p:nvPicPr>
          <p:cNvPr id="929" name="Google Shape;929;p124"/>
          <p:cNvPicPr preferRelativeResize="0"/>
          <p:nvPr/>
        </p:nvPicPr>
        <p:blipFill>
          <a:blip r:embed="rId3">
            <a:alphaModFix/>
          </a:blip>
          <a:stretch>
            <a:fillRect/>
          </a:stretch>
        </p:blipFill>
        <p:spPr>
          <a:xfrm>
            <a:off x="0" y="0"/>
            <a:ext cx="1466275" cy="730575"/>
          </a:xfrm>
          <a:prstGeom prst="rect">
            <a:avLst/>
          </a:prstGeom>
          <a:noFill/>
          <a:ln>
            <a:noFill/>
          </a:ln>
        </p:spPr>
      </p:pic>
      <p:sp>
        <p:nvSpPr>
          <p:cNvPr id="930" name="Google Shape;930;p12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PIL ImageOps</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Alternately, the flips can be done using the PIL class </a:t>
            </a:r>
            <a:r>
              <a:rPr lang="en" sz="1200">
                <a:solidFill>
                  <a:srgbClr val="0D904F"/>
                </a:solidFill>
                <a:latin typeface="Consolas"/>
                <a:ea typeface="Consolas"/>
                <a:cs typeface="Consolas"/>
                <a:sym typeface="Consolas"/>
              </a:rPr>
              <a:t>ImageOps</a:t>
            </a:r>
            <a:r>
              <a:rPr lang="en" sz="1200">
                <a:solidFill>
                  <a:schemeClr val="dk1"/>
                </a:solidFill>
              </a:rPr>
              <a:t> module, as demonstrated in the code below:</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31" name="Google Shape;931;p124"/>
          <p:cNvGraphicFramePr/>
          <p:nvPr/>
        </p:nvGraphicFramePr>
        <p:xfrm>
          <a:off x="505550" y="2107938"/>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ImageOps</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ImageOps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mirror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ImageOps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12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OpenCV</a:t>
            </a:r>
            <a:endParaRPr>
              <a:solidFill>
                <a:srgbClr val="38761D"/>
              </a:solidFill>
            </a:endParaRPr>
          </a:p>
        </p:txBody>
      </p:sp>
      <p:pic>
        <p:nvPicPr>
          <p:cNvPr id="937" name="Google Shape;937;p125"/>
          <p:cNvPicPr preferRelativeResize="0"/>
          <p:nvPr/>
        </p:nvPicPr>
        <p:blipFill>
          <a:blip r:embed="rId3">
            <a:alphaModFix/>
          </a:blip>
          <a:stretch>
            <a:fillRect/>
          </a:stretch>
        </p:blipFill>
        <p:spPr>
          <a:xfrm>
            <a:off x="0" y="0"/>
            <a:ext cx="1466275" cy="730575"/>
          </a:xfrm>
          <a:prstGeom prst="rect">
            <a:avLst/>
          </a:prstGeom>
          <a:noFill/>
          <a:ln>
            <a:noFill/>
          </a:ln>
        </p:spPr>
      </p:pic>
      <p:sp>
        <p:nvSpPr>
          <p:cNvPr id="938" name="Google Shape;938;p12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OpenCV</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flip an image vertically (mirror) and horizontally using a matrix transpose method in </a:t>
            </a:r>
            <a:r>
              <a:rPr lang="en" sz="1200">
                <a:solidFill>
                  <a:srgbClr val="0D904F"/>
                </a:solidFill>
                <a:latin typeface="Consolas"/>
                <a:ea typeface="Consolas"/>
                <a:cs typeface="Consolas"/>
                <a:sym typeface="Consolas"/>
              </a:rPr>
              <a:t>OpenCV</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39" name="Google Shape;939;p125"/>
          <p:cNvGraphicFramePr/>
          <p:nvPr/>
        </p:nvGraphicFramePr>
        <p:xfrm>
          <a:off x="505550" y="2107938"/>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display the image in its original perspective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p12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Numpy</a:t>
            </a:r>
            <a:endParaRPr>
              <a:solidFill>
                <a:srgbClr val="38761D"/>
              </a:solidFill>
            </a:endParaRPr>
          </a:p>
        </p:txBody>
      </p:sp>
      <p:pic>
        <p:nvPicPr>
          <p:cNvPr id="945" name="Google Shape;945;p126"/>
          <p:cNvPicPr preferRelativeResize="0"/>
          <p:nvPr/>
        </p:nvPicPr>
        <p:blipFill>
          <a:blip r:embed="rId3">
            <a:alphaModFix/>
          </a:blip>
          <a:stretch>
            <a:fillRect/>
          </a:stretch>
        </p:blipFill>
        <p:spPr>
          <a:xfrm>
            <a:off x="0" y="0"/>
            <a:ext cx="1466275" cy="730575"/>
          </a:xfrm>
          <a:prstGeom prst="rect">
            <a:avLst/>
          </a:prstGeom>
          <a:noFill/>
          <a:ln>
            <a:noFill/>
          </a:ln>
        </p:spPr>
      </p:pic>
      <p:sp>
        <p:nvSpPr>
          <p:cNvPr id="946" name="Google Shape;946;p12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Numpy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code example below demonstrates how to flip an image vertically (mirror) and horizontally using a matrix transpose method in </a:t>
            </a:r>
            <a:r>
              <a:rPr lang="en" sz="1200">
                <a:solidFill>
                  <a:srgbClr val="0D904F"/>
                </a:solidFill>
                <a:latin typeface="Consolas"/>
                <a:ea typeface="Consolas"/>
                <a:cs typeface="Consolas"/>
                <a:sym typeface="Consolas"/>
              </a:rPr>
              <a:t>numpy</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47" name="Google Shape;947;p126"/>
          <p:cNvGraphicFramePr/>
          <p:nvPr/>
        </p:nvGraphicFramePr>
        <p:xfrm>
          <a:off x="505550" y="2107938"/>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12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a:t>
            </a:r>
            <a:endParaRPr>
              <a:solidFill>
                <a:srgbClr val="38761D"/>
              </a:solidFill>
            </a:endParaRPr>
          </a:p>
        </p:txBody>
      </p:sp>
      <p:pic>
        <p:nvPicPr>
          <p:cNvPr id="953" name="Google Shape;953;p127"/>
          <p:cNvPicPr preferRelativeResize="0"/>
          <p:nvPr/>
        </p:nvPicPr>
        <p:blipFill>
          <a:blip r:embed="rId3">
            <a:alphaModFix/>
          </a:blip>
          <a:stretch>
            <a:fillRect/>
          </a:stretch>
        </p:blipFill>
        <p:spPr>
          <a:xfrm>
            <a:off x="0" y="0"/>
            <a:ext cx="1466275" cy="730575"/>
          </a:xfrm>
          <a:prstGeom prst="rect">
            <a:avLst/>
          </a:prstGeom>
          <a:noFill/>
          <a:ln>
            <a:noFill/>
          </a:ln>
        </p:spPr>
      </p:pic>
      <p:sp>
        <p:nvSpPr>
          <p:cNvPr id="954" name="Google Shape;954;p12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a:t>
            </a:r>
            <a:r>
              <a:rPr b="1" lang="en" sz="1200">
                <a:solidFill>
                  <a:schemeClr val="dk1"/>
                </a:solidFill>
              </a:rPr>
              <a:t>Rotate 90 (right), 180 (upside down), 270 (left) degrees</a:t>
            </a:r>
            <a:br>
              <a:rPr lang="en" sz="1100">
                <a:solidFill>
                  <a:schemeClr val="dk1"/>
                </a:solidFill>
              </a:rPr>
            </a:b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flips, a matrix transpose operation can be used to rotate an image 90 degrees (left), 180 degrees, and 270 degrees (right). Like a flip, the </a:t>
            </a:r>
            <a:r>
              <a:rPr b="1" lang="en" sz="1200">
                <a:solidFill>
                  <a:srgbClr val="0000FF"/>
                </a:solidFill>
              </a:rPr>
              <a:t>operation is very efficient, and does not require interpolation of pixels and does not have a side effect of clipping</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lang="en" sz="1000">
                <a:solidFill>
                  <a:schemeClr val="dk1"/>
                </a:solidFill>
              </a:rPr>
              <a:t>       90</a:t>
            </a:r>
            <a:r>
              <a:rPr lang="en" sz="1000">
                <a:solidFill>
                  <a:schemeClr val="dk1"/>
                </a:solidFill>
              </a:rPr>
              <a:t>                                  180                              270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955" name="Google Shape;955;p127"/>
          <p:cNvPicPr preferRelativeResize="0"/>
          <p:nvPr/>
        </p:nvPicPr>
        <p:blipFill>
          <a:blip r:embed="rId4">
            <a:alphaModFix/>
          </a:blip>
          <a:stretch>
            <a:fillRect/>
          </a:stretch>
        </p:blipFill>
        <p:spPr>
          <a:xfrm>
            <a:off x="2461975" y="2667163"/>
            <a:ext cx="1181100" cy="1181100"/>
          </a:xfrm>
          <a:prstGeom prst="rect">
            <a:avLst/>
          </a:prstGeom>
          <a:noFill/>
          <a:ln>
            <a:noFill/>
          </a:ln>
        </p:spPr>
      </p:pic>
      <p:pic>
        <p:nvPicPr>
          <p:cNvPr id="956" name="Google Shape;956;p127"/>
          <p:cNvPicPr preferRelativeResize="0"/>
          <p:nvPr/>
        </p:nvPicPr>
        <p:blipFill>
          <a:blip r:embed="rId5">
            <a:alphaModFix/>
          </a:blip>
          <a:stretch>
            <a:fillRect/>
          </a:stretch>
        </p:blipFill>
        <p:spPr>
          <a:xfrm>
            <a:off x="3863425" y="2681450"/>
            <a:ext cx="1152525" cy="1152525"/>
          </a:xfrm>
          <a:prstGeom prst="rect">
            <a:avLst/>
          </a:prstGeom>
          <a:noFill/>
          <a:ln>
            <a:noFill/>
          </a:ln>
        </p:spPr>
      </p:pic>
      <p:pic>
        <p:nvPicPr>
          <p:cNvPr id="957" name="Google Shape;957;p127"/>
          <p:cNvPicPr preferRelativeResize="0"/>
          <p:nvPr/>
        </p:nvPicPr>
        <p:blipFill>
          <a:blip r:embed="rId6">
            <a:alphaModFix/>
          </a:blip>
          <a:stretch>
            <a:fillRect/>
          </a:stretch>
        </p:blipFill>
        <p:spPr>
          <a:xfrm>
            <a:off x="5164675" y="2657638"/>
            <a:ext cx="1200150" cy="12001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sp>
        <p:nvSpPr>
          <p:cNvPr id="962" name="Google Shape;962;p12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 / PIL</a:t>
            </a:r>
            <a:endParaRPr>
              <a:solidFill>
                <a:srgbClr val="38761D"/>
              </a:solidFill>
            </a:endParaRPr>
          </a:p>
        </p:txBody>
      </p:sp>
      <p:pic>
        <p:nvPicPr>
          <p:cNvPr id="963" name="Google Shape;963;p128"/>
          <p:cNvPicPr preferRelativeResize="0"/>
          <p:nvPr/>
        </p:nvPicPr>
        <p:blipFill>
          <a:blip r:embed="rId3">
            <a:alphaModFix/>
          </a:blip>
          <a:stretch>
            <a:fillRect/>
          </a:stretch>
        </p:blipFill>
        <p:spPr>
          <a:xfrm>
            <a:off x="0" y="0"/>
            <a:ext cx="1466275" cy="730575"/>
          </a:xfrm>
          <a:prstGeom prst="rect">
            <a:avLst/>
          </a:prstGeom>
          <a:noFill/>
          <a:ln>
            <a:noFill/>
          </a:ln>
        </p:spPr>
      </p:pic>
      <p:sp>
        <p:nvSpPr>
          <p:cNvPr id="964" name="Google Shape;964;p12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90 with PIL</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rotate an image 90, 180 and 270 degrees using a matrix transpose method in Python’s </a:t>
            </a:r>
            <a:r>
              <a:rPr lang="en" sz="1200">
                <a:solidFill>
                  <a:srgbClr val="0D904F"/>
                </a:solidFill>
                <a:latin typeface="Consolas"/>
                <a:ea typeface="Consolas"/>
                <a:cs typeface="Consolas"/>
                <a:sym typeface="Consolas"/>
              </a:rPr>
              <a:t>PIL</a:t>
            </a:r>
            <a:r>
              <a:rPr lang="en" sz="1200">
                <a:solidFill>
                  <a:schemeClr val="dk1"/>
                </a:solidFill>
              </a:rPr>
              <a:t> imaging library: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65" name="Google Shape;965;p128"/>
          <p:cNvGraphicFramePr/>
          <p:nvPr/>
        </p:nvGraphicFramePr>
        <p:xfrm>
          <a:off x="505550" y="2107938"/>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90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ROTATE_90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180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ROTATE_180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270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ROTATE_270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Google Shape;970;p129"/>
          <p:cNvSpPr txBox="1"/>
          <p:nvPr>
            <p:ph idx="1" type="subTitle"/>
          </p:nvPr>
        </p:nvSpPr>
        <p:spPr>
          <a:xfrm>
            <a:off x="582150" y="1520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 / Numpy</a:t>
            </a:r>
            <a:endParaRPr>
              <a:solidFill>
                <a:srgbClr val="38761D"/>
              </a:solidFill>
            </a:endParaRPr>
          </a:p>
        </p:txBody>
      </p:sp>
      <p:pic>
        <p:nvPicPr>
          <p:cNvPr id="971" name="Google Shape;971;p129"/>
          <p:cNvPicPr preferRelativeResize="0"/>
          <p:nvPr/>
        </p:nvPicPr>
        <p:blipFill>
          <a:blip r:embed="rId3">
            <a:alphaModFix/>
          </a:blip>
          <a:stretch>
            <a:fillRect/>
          </a:stretch>
        </p:blipFill>
        <p:spPr>
          <a:xfrm>
            <a:off x="0" y="0"/>
            <a:ext cx="1466275" cy="730575"/>
          </a:xfrm>
          <a:prstGeom prst="rect">
            <a:avLst/>
          </a:prstGeom>
          <a:noFill/>
          <a:ln>
            <a:noFill/>
          </a:ln>
        </p:spPr>
      </p:pic>
      <p:sp>
        <p:nvSpPr>
          <p:cNvPr id="972" name="Google Shape;972;p12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90 with Numpy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The code example below demonstrates how to rotate an image 90, 180 and 270 degrees using the numpy method </a:t>
            </a:r>
            <a:r>
              <a:rPr lang="en" sz="1100">
                <a:solidFill>
                  <a:srgbClr val="0D904F"/>
                </a:solidFill>
                <a:latin typeface="Consolas"/>
                <a:ea typeface="Consolas"/>
                <a:cs typeface="Consolas"/>
                <a:sym typeface="Consolas"/>
              </a:rPr>
              <a:t>rot90()</a:t>
            </a:r>
            <a:r>
              <a:rPr lang="en" sz="1100">
                <a:solidFill>
                  <a:schemeClr val="dk1"/>
                </a:solidFill>
              </a:rPr>
              <a:t>, where the first parameter is the image to rotate 90 degrees and the second parameter (k) is the number of times to perform the rota</a:t>
            </a:r>
            <a:r>
              <a:rPr lang="en" sz="1200">
                <a:solidFill>
                  <a:schemeClr val="dk1"/>
                </a:solidFill>
              </a:rPr>
              <a:t>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73" name="Google Shape;973;p129"/>
          <p:cNvGraphicFramePr/>
          <p:nvPr/>
        </p:nvGraphicFramePr>
        <p:xfrm>
          <a:off x="505550" y="2107938"/>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90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180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270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3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979" name="Google Shape;979;p130"/>
          <p:cNvPicPr preferRelativeResize="0"/>
          <p:nvPr/>
        </p:nvPicPr>
        <p:blipFill>
          <a:blip r:embed="rId3">
            <a:alphaModFix/>
          </a:blip>
          <a:stretch>
            <a:fillRect/>
          </a:stretch>
        </p:blipFill>
        <p:spPr>
          <a:xfrm>
            <a:off x="0" y="0"/>
            <a:ext cx="1466275" cy="730575"/>
          </a:xfrm>
          <a:prstGeom prst="rect">
            <a:avLst/>
          </a:prstGeom>
          <a:noFill/>
          <a:ln>
            <a:noFill/>
          </a:ln>
        </p:spPr>
      </p:pic>
      <p:sp>
        <p:nvSpPr>
          <p:cNvPr id="980" name="Google Shape;980;p13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a:t>
            </a:r>
            <a:br>
              <a:rPr b="1" lang="en" sz="1200">
                <a:solidFill>
                  <a:schemeClr val="dk1"/>
                </a:solidFill>
              </a:rPr>
            </a:b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 rotation transforms an image by rotating the image within -180 and 180 degrees. </a:t>
            </a:r>
            <a:r>
              <a:rPr b="1" lang="en" sz="1200">
                <a:solidFill>
                  <a:srgbClr val="0000FF"/>
                </a:solidFill>
              </a:rPr>
              <a:t>Generally, the degree of rotation is randomly selected</a:t>
            </a:r>
            <a:r>
              <a:rPr lang="en" sz="1200">
                <a:solidFill>
                  <a:schemeClr val="dk1"/>
                </a:solidFill>
              </a:rPr>
              <a:t>. You may also </a:t>
            </a:r>
            <a:r>
              <a:rPr b="1" lang="en" sz="1200">
                <a:solidFill>
                  <a:srgbClr val="0000FF"/>
                </a:solidFill>
              </a:rPr>
              <a:t>want to limit the range of rotation to match the environment the model will be deployed</a:t>
            </a:r>
            <a:r>
              <a:rPr lang="en" sz="1200">
                <a:solidFill>
                  <a:schemeClr val="dk1"/>
                </a:solidFill>
              </a:rPr>
              <a:t> in. Below are some common practices: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If the images will be dead-on, use -15 to 15 degree range.</a:t>
            </a:r>
            <a:endParaRPr b="1">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If the images may be on an incline, use -30 to 30 degree range.</a:t>
            </a:r>
            <a:endParaRPr b="1">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For small objects, like packages, money, use the full range of -180 to 180.</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a:t>
            </a:r>
            <a:r>
              <a:rPr b="1" lang="en" sz="1200">
                <a:solidFill>
                  <a:srgbClr val="0000FF"/>
                </a:solidFill>
              </a:rPr>
              <a:t>issue with rotation</a:t>
            </a:r>
            <a:r>
              <a:rPr lang="en" sz="1200">
                <a:solidFill>
                  <a:schemeClr val="dk1"/>
                </a:solidFill>
              </a:rPr>
              <a:t>, is that if you rotate an image within the same size boundaries, other than 90, 180, or 270,  </a:t>
            </a:r>
            <a:r>
              <a:rPr b="1" lang="en" sz="1200">
                <a:solidFill>
                  <a:srgbClr val="0000FF"/>
                </a:solidFill>
              </a:rPr>
              <a:t>a portion of the edge of the image will end up outside the boundary (i.e., clipped)</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13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986" name="Google Shape;986;p131"/>
          <p:cNvPicPr preferRelativeResize="0"/>
          <p:nvPr/>
        </p:nvPicPr>
        <p:blipFill>
          <a:blip r:embed="rId3">
            <a:alphaModFix/>
          </a:blip>
          <a:stretch>
            <a:fillRect/>
          </a:stretch>
        </p:blipFill>
        <p:spPr>
          <a:xfrm>
            <a:off x="0" y="0"/>
            <a:ext cx="1466275" cy="730575"/>
          </a:xfrm>
          <a:prstGeom prst="rect">
            <a:avLst/>
          </a:prstGeom>
          <a:noFill/>
          <a:ln>
            <a:noFill/>
          </a:ln>
        </p:spPr>
      </p:pic>
      <p:sp>
        <p:nvSpPr>
          <p:cNvPr id="987" name="Google Shape;987;p13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using PIL method </a:t>
            </a:r>
            <a:r>
              <a:rPr lang="en" sz="1200">
                <a:solidFill>
                  <a:srgbClr val="0D904F"/>
                </a:solidFill>
                <a:latin typeface="Consolas"/>
                <a:ea typeface="Consolas"/>
                <a:cs typeface="Consolas"/>
                <a:sym typeface="Consolas"/>
              </a:rPr>
              <a:t>rotate()</a:t>
            </a:r>
            <a:r>
              <a:rPr lang="en" sz="1200">
                <a:solidFill>
                  <a:schemeClr val="dk1"/>
                </a:solidFill>
              </a:rPr>
              <a:t> to rotate the image of the apple 45 degrees. You can see part of the bottom of the apple and the stem are clipped.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988" name="Google Shape;988;p131"/>
          <p:cNvPicPr preferRelativeResize="0"/>
          <p:nvPr/>
        </p:nvPicPr>
        <p:blipFill>
          <a:blip r:embed="rId4">
            <a:alphaModFix/>
          </a:blip>
          <a:stretch>
            <a:fillRect/>
          </a:stretch>
        </p:blipFill>
        <p:spPr>
          <a:xfrm>
            <a:off x="3758150" y="2249875"/>
            <a:ext cx="1133475" cy="1409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 - Feature Map Concatenation</a:t>
            </a:r>
            <a:endParaRPr>
              <a:solidFill>
                <a:srgbClr val="38761D"/>
              </a:solidFill>
            </a:endParaRPr>
          </a:p>
        </p:txBody>
      </p:sp>
      <p:pic>
        <p:nvPicPr>
          <p:cNvPr id="138" name="Google Shape;138;p24"/>
          <p:cNvPicPr preferRelativeResize="0"/>
          <p:nvPr/>
        </p:nvPicPr>
        <p:blipFill>
          <a:blip r:embed="rId3">
            <a:alphaModFix/>
          </a:blip>
          <a:stretch>
            <a:fillRect/>
          </a:stretch>
        </p:blipFill>
        <p:spPr>
          <a:xfrm>
            <a:off x="0" y="0"/>
            <a:ext cx="1466275" cy="730575"/>
          </a:xfrm>
          <a:prstGeom prst="rect">
            <a:avLst/>
          </a:prstGeom>
          <a:noFill/>
          <a:ln>
            <a:noFill/>
          </a:ln>
        </p:spPr>
      </p:pic>
      <p:sp>
        <p:nvSpPr>
          <p:cNvPr id="139" name="Google Shape;139;p24"/>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 - Feature Map </a:t>
            </a:r>
            <a:r>
              <a:rPr b="1" lang="en" sz="1200">
                <a:solidFill>
                  <a:schemeClr val="dk1"/>
                </a:solidFill>
              </a:rPr>
              <a:t>Concatenation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140" name="Google Shape;140;p24"/>
          <p:cNvPicPr preferRelativeResize="0"/>
          <p:nvPr/>
        </p:nvPicPr>
        <p:blipFill>
          <a:blip r:embed="rId4">
            <a:alphaModFix/>
          </a:blip>
          <a:stretch>
            <a:fillRect/>
          </a:stretch>
        </p:blipFill>
        <p:spPr>
          <a:xfrm>
            <a:off x="3380850" y="1352100"/>
            <a:ext cx="5647349" cy="3681375"/>
          </a:xfrm>
          <a:prstGeom prst="rect">
            <a:avLst/>
          </a:prstGeom>
          <a:noFill/>
          <a:ln>
            <a:noFill/>
          </a:ln>
        </p:spPr>
      </p:pic>
      <p:sp>
        <p:nvSpPr>
          <p:cNvPr id="141" name="Google Shape;141;p24"/>
          <p:cNvSpPr txBox="1"/>
          <p:nvPr/>
        </p:nvSpPr>
        <p:spPr>
          <a:xfrm>
            <a:off x="549025" y="1415900"/>
            <a:ext cx="2899200" cy="305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highlight>
                  <a:srgbClr val="FFFFFF"/>
                </a:highlight>
                <a:latin typeface="Roboto"/>
                <a:ea typeface="Roboto"/>
                <a:cs typeface="Roboto"/>
                <a:sym typeface="Roboto"/>
              </a:rPr>
              <a:t>Let’s assume the output of a layer are feature maps of size 28 x 28 x 10. After a matrix addition, the outputs continue to be 28 x 28 x 10 feature maps. The values within them are the addition of the residual block’s input and output, and thus do not retain the original values (i.e., they have been merged). In the dense block, the input feature maps are concatenated (not merged) to the residual block output, and the original value of the identity link is preserved. In our example, assuming the input and output where 28 x 28 x 10, after the concatenation the output will be 28 x 28 x 20. Continuing to the next block, the output will be 28 x 28 x 30. In this way, the output of each layer is concatenated into the input of each subsequent layer (hence the reference to densely connected).</a:t>
            </a:r>
            <a:endParaRPr sz="11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11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sp>
        <p:nvSpPr>
          <p:cNvPr id="993" name="Google Shape;993;p13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994" name="Google Shape;994;p132"/>
          <p:cNvPicPr preferRelativeResize="0"/>
          <p:nvPr/>
        </p:nvPicPr>
        <p:blipFill>
          <a:blip r:embed="rId3">
            <a:alphaModFix/>
          </a:blip>
          <a:stretch>
            <a:fillRect/>
          </a:stretch>
        </p:blipFill>
        <p:spPr>
          <a:xfrm>
            <a:off x="0" y="0"/>
            <a:ext cx="1466275" cy="730575"/>
          </a:xfrm>
          <a:prstGeom prst="rect">
            <a:avLst/>
          </a:prstGeom>
          <a:noFill/>
          <a:ln>
            <a:noFill/>
          </a:ln>
        </p:spPr>
      </p:pic>
      <p:sp>
        <p:nvSpPr>
          <p:cNvPr id="995" name="Google Shape;995;p13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w/o Clipping (OpenCV)</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correct way to handle a rotation is to rotate it within a larger bounding area, such that none of the image is clipped, and then resize the rotated image back to the original size. For this purpose, I recommend using the </a:t>
            </a:r>
            <a:r>
              <a:rPr lang="en" sz="1200">
                <a:solidFill>
                  <a:srgbClr val="0D904F"/>
                </a:solidFill>
                <a:latin typeface="Consolas"/>
                <a:ea typeface="Consolas"/>
                <a:cs typeface="Consolas"/>
                <a:sym typeface="Consolas"/>
              </a:rPr>
              <a:t>imutils</a:t>
            </a:r>
            <a:r>
              <a:rPr lang="en" sz="1200">
                <a:solidFill>
                  <a:schemeClr val="dk1"/>
                </a:solidFill>
              </a:rPr>
              <a:t> module (</a:t>
            </a:r>
            <a:r>
              <a:rPr lang="en" sz="1200" u="sng">
                <a:solidFill>
                  <a:srgbClr val="1155CC"/>
                </a:solidFill>
                <a:hlinkClick r:id="rId4"/>
              </a:rPr>
              <a:t>Adrian Rosebrock</a:t>
            </a:r>
            <a:r>
              <a:rPr lang="en" sz="1200">
                <a:solidFill>
                  <a:schemeClr val="dk1"/>
                </a:solidFill>
              </a:rPr>
              <a:t>), which consists of a collection of convenience methods for </a:t>
            </a:r>
            <a:r>
              <a:rPr lang="en" sz="1200">
                <a:solidFill>
                  <a:srgbClr val="0D904F"/>
                </a:solidFill>
                <a:latin typeface="Consolas"/>
                <a:ea typeface="Consolas"/>
                <a:cs typeface="Consolas"/>
                <a:sym typeface="Consolas"/>
              </a:rPr>
              <a:t>openCV</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96" name="Google Shape;996;p132"/>
          <p:cNvGraphicFramePr/>
          <p:nvPr/>
        </p:nvGraphicFramePr>
        <p:xfrm>
          <a:off x="505550" y="2107938"/>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remember the original Height and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shape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rotate_bound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resize the image back to its original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Google Shape;1001;p13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PIL</a:t>
            </a:r>
            <a:endParaRPr>
              <a:solidFill>
                <a:srgbClr val="38761D"/>
              </a:solidFill>
            </a:endParaRPr>
          </a:p>
        </p:txBody>
      </p:sp>
      <p:pic>
        <p:nvPicPr>
          <p:cNvPr id="1002" name="Google Shape;1002;p133"/>
          <p:cNvPicPr preferRelativeResize="0"/>
          <p:nvPr/>
        </p:nvPicPr>
        <p:blipFill>
          <a:blip r:embed="rId3">
            <a:alphaModFix/>
          </a:blip>
          <a:stretch>
            <a:fillRect/>
          </a:stretch>
        </p:blipFill>
        <p:spPr>
          <a:xfrm>
            <a:off x="0" y="0"/>
            <a:ext cx="1466275" cy="730575"/>
          </a:xfrm>
          <a:prstGeom prst="rect">
            <a:avLst/>
          </a:prstGeom>
          <a:noFill/>
          <a:ln>
            <a:noFill/>
          </a:ln>
        </p:spPr>
      </p:pic>
      <p:sp>
        <p:nvSpPr>
          <p:cNvPr id="1003" name="Google Shape;1003;p13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PIL</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Zoom transforms an image by zooming in from the center of the image, with is done with an resize and crop operation. First you find the center of the image, calculate the crop bounding box around the center, and then you crop the image.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enlarging an image using </a:t>
            </a:r>
            <a:r>
              <a:rPr lang="en" sz="1200">
                <a:solidFill>
                  <a:srgbClr val="0D904F"/>
                </a:solidFill>
                <a:latin typeface="Consolas"/>
                <a:ea typeface="Consolas"/>
                <a:cs typeface="Consolas"/>
                <a:sym typeface="Consolas"/>
              </a:rPr>
              <a:t>Image.resize()</a:t>
            </a:r>
            <a:r>
              <a:rPr lang="en" sz="1200">
                <a:solidFill>
                  <a:schemeClr val="dk1"/>
                </a:solidFill>
              </a:rPr>
              <a:t> the </a:t>
            </a:r>
            <a:r>
              <a:rPr lang="en" sz="1200">
                <a:solidFill>
                  <a:srgbClr val="0D904F"/>
                </a:solidFill>
                <a:latin typeface="Consolas"/>
                <a:ea typeface="Consolas"/>
                <a:cs typeface="Consolas"/>
                <a:sym typeface="Consolas"/>
              </a:rPr>
              <a:t>Image.BICUBIC</a:t>
            </a:r>
            <a:r>
              <a:rPr lang="en" sz="1200">
                <a:solidFill>
                  <a:schemeClr val="dk1"/>
                </a:solidFill>
              </a:rPr>
              <a:t> interpolation generally provides the best results.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04" name="Google Shape;1004;p133"/>
          <p:cNvGraphicFramePr/>
          <p:nvPr/>
        </p:nvGraphicFramePr>
        <p:xfrm>
          <a:off x="558575" y="2016113"/>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from</a:t>
                      </a:r>
                      <a:r>
                        <a:rPr lang="en" sz="800">
                          <a:latin typeface="Consolas"/>
                          <a:ea typeface="Consolas"/>
                          <a:cs typeface="Consolas"/>
                          <a:sym typeface="Consolas"/>
                        </a:rPr>
                        <a:t> PIL </a:t>
                      </a:r>
                      <a:r>
                        <a:rPr lang="en" sz="800">
                          <a:solidFill>
                            <a:srgbClr val="9C27B0"/>
                          </a:solidFill>
                          <a:latin typeface="Consolas"/>
                          <a:ea typeface="Consolas"/>
                          <a:cs typeface="Consolas"/>
                          <a:sym typeface="Consolas"/>
                        </a:rPr>
                        <a:t>import</a:t>
                      </a:r>
                      <a:r>
                        <a:rPr lang="en" sz="800">
                          <a:latin typeface="Consolas"/>
                          <a:ea typeface="Consolas"/>
                          <a:cs typeface="Consolas"/>
                          <a:sym typeface="Consolas"/>
                        </a:rPr>
                        <a:t> </a:t>
                      </a:r>
                      <a:r>
                        <a:rPr lang="en" sz="800">
                          <a:solidFill>
                            <a:srgbClr val="3367D6"/>
                          </a:solidFill>
                          <a:latin typeface="Consolas"/>
                          <a:ea typeface="Consolas"/>
                          <a:cs typeface="Consolas"/>
                          <a:sym typeface="Consolas"/>
                        </a:rPr>
                        <a:t>Image</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open</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'apple.jpg'</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zoom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latin typeface="Consolas"/>
                          <a:ea typeface="Consolas"/>
                          <a:cs typeface="Consolas"/>
                          <a:sym typeface="Consolas"/>
                        </a:rPr>
                        <a:t> </a:t>
                      </a:r>
                      <a:r>
                        <a:rPr lang="en" sz="800">
                          <a:solidFill>
                            <a:srgbClr val="455A64"/>
                          </a:solidFill>
                          <a:latin typeface="Consolas"/>
                          <a:ea typeface="Consolas"/>
                          <a:cs typeface="Consolas"/>
                          <a:sym typeface="Consolas"/>
                        </a:rPr>
                        <a:t># zoom by factor of 2</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remember the original height, width of the image</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width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size</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resize (scale) the image proportional to the zoom</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zoom</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width</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zoom</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BICUBIC</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find the center of the scaled image</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center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size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//2, image.size[1]//2)</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calculate the crop upper left corner</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crop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//zoom), int(center[1]//zoom))</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calculate the crop bounding box</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box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crop</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box </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show</a:t>
                      </a:r>
                      <a:r>
                        <a:rPr lang="en" sz="8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8" name="Shape 1008"/>
        <p:cNvGrpSpPr/>
        <p:nvPr/>
      </p:nvGrpSpPr>
      <p:grpSpPr>
        <a:xfrm>
          <a:off x="0" y="0"/>
          <a:ext cx="0" cy="0"/>
          <a:chOff x="0" y="0"/>
          <a:chExt cx="0" cy="0"/>
        </a:xfrm>
      </p:grpSpPr>
      <p:sp>
        <p:nvSpPr>
          <p:cNvPr id="1009" name="Google Shape;1009;p13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OpenCV</a:t>
            </a:r>
            <a:endParaRPr>
              <a:solidFill>
                <a:srgbClr val="38761D"/>
              </a:solidFill>
            </a:endParaRPr>
          </a:p>
        </p:txBody>
      </p:sp>
      <p:pic>
        <p:nvPicPr>
          <p:cNvPr id="1010" name="Google Shape;1010;p134"/>
          <p:cNvPicPr preferRelativeResize="0"/>
          <p:nvPr/>
        </p:nvPicPr>
        <p:blipFill>
          <a:blip r:embed="rId3">
            <a:alphaModFix/>
          </a:blip>
          <a:stretch>
            <a:fillRect/>
          </a:stretch>
        </p:blipFill>
        <p:spPr>
          <a:xfrm>
            <a:off x="0" y="0"/>
            <a:ext cx="1466275" cy="730575"/>
          </a:xfrm>
          <a:prstGeom prst="rect">
            <a:avLst/>
          </a:prstGeom>
          <a:noFill/>
          <a:ln>
            <a:noFill/>
          </a:ln>
        </p:spPr>
      </p:pic>
      <p:sp>
        <p:nvSpPr>
          <p:cNvPr id="1011" name="Google Shape;1011;p13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enlarging an image using </a:t>
            </a:r>
            <a:r>
              <a:rPr lang="en" sz="1200">
                <a:solidFill>
                  <a:srgbClr val="0D904F"/>
                </a:solidFill>
                <a:latin typeface="Consolas"/>
                <a:ea typeface="Consolas"/>
                <a:cs typeface="Consolas"/>
                <a:sym typeface="Consolas"/>
              </a:rPr>
              <a:t>cv2.resize()</a:t>
            </a:r>
            <a:r>
              <a:rPr lang="en" sz="1200">
                <a:solidFill>
                  <a:schemeClr val="dk1"/>
                </a:solidFill>
              </a:rPr>
              <a:t> interpolation </a:t>
            </a:r>
            <a:r>
              <a:rPr lang="en" sz="1200">
                <a:solidFill>
                  <a:srgbClr val="0D904F"/>
                </a:solidFill>
                <a:latin typeface="Consolas"/>
                <a:ea typeface="Consolas"/>
                <a:cs typeface="Consolas"/>
                <a:sym typeface="Consolas"/>
              </a:rPr>
              <a:t>cv2.INTER_CUBIC</a:t>
            </a:r>
            <a:r>
              <a:rPr lang="en" sz="1200">
                <a:solidFill>
                  <a:schemeClr val="dk1"/>
                </a:solidFill>
              </a:rPr>
              <a:t> generally provides the best results. The interpolation </a:t>
            </a:r>
            <a:r>
              <a:rPr lang="en" sz="1200">
                <a:solidFill>
                  <a:srgbClr val="0D904F"/>
                </a:solidFill>
                <a:latin typeface="Consolas"/>
                <a:ea typeface="Consolas"/>
                <a:cs typeface="Consolas"/>
                <a:sym typeface="Consolas"/>
              </a:rPr>
              <a:t>cv2.INTER_LINEAR</a:t>
            </a:r>
            <a:r>
              <a:rPr lang="en" sz="1200">
                <a:solidFill>
                  <a:schemeClr val="dk1"/>
                </a:solidFill>
              </a:rPr>
              <a:t> is faster and provides nearly comparable results. The interpolation </a:t>
            </a:r>
            <a:r>
              <a:rPr lang="en" sz="1200">
                <a:solidFill>
                  <a:srgbClr val="0D904F"/>
                </a:solidFill>
                <a:latin typeface="Consolas"/>
                <a:ea typeface="Consolas"/>
                <a:cs typeface="Consolas"/>
                <a:sym typeface="Consolas"/>
              </a:rPr>
              <a:t>cv2.INTER_AREA</a:t>
            </a:r>
            <a:r>
              <a:rPr lang="en" sz="1200">
                <a:solidFill>
                  <a:schemeClr val="dk1"/>
                </a:solidFill>
              </a:rPr>
              <a:t> is generally used when reducing an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12" name="Google Shape;1012;p134"/>
          <p:cNvGraphicFramePr/>
          <p:nvPr/>
        </p:nvGraphicFramePr>
        <p:xfrm>
          <a:off x="558575" y="2016113"/>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cv2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from</a:t>
                      </a:r>
                      <a:r>
                        <a:rPr lang="en" sz="800">
                          <a:solidFill>
                            <a:schemeClr val="dk1"/>
                          </a:solidFill>
                          <a:latin typeface="Consolas"/>
                          <a:ea typeface="Consolas"/>
                          <a:cs typeface="Consolas"/>
                          <a:sym typeface="Consolas"/>
                        </a:rPr>
                        <a:t> matplotlib </a:t>
                      </a: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pyplot </a:t>
                      </a:r>
                      <a:r>
                        <a:rPr lang="en" sz="800">
                          <a:solidFill>
                            <a:srgbClr val="9C27B0"/>
                          </a:solidFill>
                          <a:latin typeface="Consolas"/>
                          <a:ea typeface="Consolas"/>
                          <a:cs typeface="Consolas"/>
                          <a:sym typeface="Consolas"/>
                        </a:rPr>
                        <a:t>as</a:t>
                      </a:r>
                      <a:r>
                        <a:rPr lang="en" sz="800">
                          <a:solidFill>
                            <a:schemeClr val="dk1"/>
                          </a:solidFill>
                          <a:latin typeface="Consolas"/>
                          <a:ea typeface="Consolas"/>
                          <a:cs typeface="Consolas"/>
                          <a:sym typeface="Consolas"/>
                        </a:rPr>
                        <a:t> plt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zoom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zoom by a factor of 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remember the original height, width of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width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find the center of the scaled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center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//2, image.shape[1]//2)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z_height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height </a:t>
                      </a:r>
                      <a:r>
                        <a:rPr lang="en" sz="800">
                          <a:solidFill>
                            <a:srgbClr val="455A64"/>
                          </a:solidFill>
                          <a:latin typeface="Consolas"/>
                          <a:ea typeface="Consolas"/>
                          <a:cs typeface="Consolas"/>
                          <a:sym typeface="Consolas"/>
                        </a:rPr>
                        <a:t>// zoom)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z_width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  </a:t>
                      </a:r>
                      <a:r>
                        <a:rPr lang="en" sz="800">
                          <a:solidFill>
                            <a:srgbClr val="455A64"/>
                          </a:solidFill>
                          <a:latin typeface="Consolas"/>
                          <a:ea typeface="Consolas"/>
                          <a:cs typeface="Consolas"/>
                          <a:sym typeface="Consolas"/>
                        </a:rPr>
                        <a:t>// zoom)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slice (cutout) the zoomed image by forming a crop bounding box</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z_height</a:t>
                      </a:r>
                      <a:r>
                        <a:rPr lang="en" sz="800">
                          <a:solidFill>
                            <a:srgbClr val="455A64"/>
                          </a:solidFill>
                          <a:latin typeface="Consolas"/>
                          <a:ea typeface="Consolas"/>
                          <a:cs typeface="Consolas"/>
                          <a:sym typeface="Consolas"/>
                        </a:rPr>
                        <a:t>//2):(center[0] + z_height//2), center[1] -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z_width</a:t>
                      </a:r>
                      <a:r>
                        <a:rPr lang="en" sz="800">
                          <a:solidFill>
                            <a:srgbClr val="455A64"/>
                          </a:solidFill>
                          <a:latin typeface="Consolas"/>
                          <a:ea typeface="Consolas"/>
                          <a:cs typeface="Consolas"/>
                          <a:sym typeface="Consolas"/>
                        </a:rPr>
                        <a:t>//2:(center[1] + z_width//2)]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resize (enlarge) the cropped image back to the original size.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height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interpolation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INTER_CUBIC</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plt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imshow</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6" name="Shape 1016"/>
        <p:cNvGrpSpPr/>
        <p:nvPr/>
      </p:nvGrpSpPr>
      <p:grpSpPr>
        <a:xfrm>
          <a:off x="0" y="0"/>
          <a:ext cx="0" cy="0"/>
          <a:chOff x="0" y="0"/>
          <a:chExt cx="0" cy="0"/>
        </a:xfrm>
      </p:grpSpPr>
      <p:sp>
        <p:nvSpPr>
          <p:cNvPr id="1017" name="Google Shape;1017;p13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Shift / Numpy</a:t>
            </a:r>
            <a:endParaRPr>
              <a:solidFill>
                <a:srgbClr val="38761D"/>
              </a:solidFill>
            </a:endParaRPr>
          </a:p>
        </p:txBody>
      </p:sp>
      <p:pic>
        <p:nvPicPr>
          <p:cNvPr id="1018" name="Google Shape;1018;p135"/>
          <p:cNvPicPr preferRelativeResize="0"/>
          <p:nvPr/>
        </p:nvPicPr>
        <p:blipFill>
          <a:blip r:embed="rId3">
            <a:alphaModFix/>
          </a:blip>
          <a:stretch>
            <a:fillRect/>
          </a:stretch>
        </p:blipFill>
        <p:spPr>
          <a:xfrm>
            <a:off x="0" y="0"/>
            <a:ext cx="1466275" cy="730575"/>
          </a:xfrm>
          <a:prstGeom prst="rect">
            <a:avLst/>
          </a:prstGeom>
          <a:noFill/>
          <a:ln>
            <a:noFill/>
          </a:ln>
        </p:spPr>
      </p:pic>
      <p:sp>
        <p:nvSpPr>
          <p:cNvPr id="1019" name="Google Shape;1019;p13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Shift with Numpy</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A shift will shift the pixel data in the image +/- in the vertical (height) or horizontal (width) axis. This will change the location in the image of the object being classified. The code below demonstrates shifting an image +/- 10% vertically and horizontally using the numpy </a:t>
            </a:r>
            <a:r>
              <a:rPr lang="en" sz="1200">
                <a:solidFill>
                  <a:srgbClr val="0D904F"/>
                </a:solidFill>
                <a:latin typeface="Consolas"/>
                <a:ea typeface="Consolas"/>
                <a:cs typeface="Consolas"/>
                <a:sym typeface="Consolas"/>
              </a:rPr>
              <a:t>np.roll()</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20" name="Google Shape;1020;p135"/>
          <p:cNvGraphicFramePr/>
          <p:nvPr/>
        </p:nvGraphicFramePr>
        <p:xfrm>
          <a:off x="546825" y="1880588"/>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cv2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numpy </a:t>
                      </a:r>
                      <a:r>
                        <a:rPr lang="en" sz="800">
                          <a:solidFill>
                            <a:srgbClr val="9C27B0"/>
                          </a:solidFill>
                          <a:latin typeface="Consolas"/>
                          <a:ea typeface="Consolas"/>
                          <a:cs typeface="Consolas"/>
                          <a:sym typeface="Consolas"/>
                        </a:rPr>
                        <a:t>as</a:t>
                      </a:r>
                      <a:r>
                        <a:rPr lang="en" sz="800">
                          <a:solidFill>
                            <a:schemeClr val="dk1"/>
                          </a:solidFill>
                          <a:latin typeface="Consolas"/>
                          <a:ea typeface="Consolas"/>
                          <a:cs typeface="Consolas"/>
                          <a:sym typeface="Consolas"/>
                        </a:rPr>
                        <a:t> np</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read in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imread</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'apple.jpg'</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get the height and width of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height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3367D6"/>
                          </a:solidFill>
                          <a:latin typeface="Consolas"/>
                          <a:ea typeface="Consolas"/>
                          <a:cs typeface="Consolas"/>
                          <a:sym typeface="Consolas"/>
                        </a:rPr>
                        <a:t>Width</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down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height </a:t>
                      </a:r>
                      <a:r>
                        <a:rPr lang="en" sz="800">
                          <a:solidFill>
                            <a:srgbClr val="455A64"/>
                          </a:solidFill>
                          <a:latin typeface="Consolas"/>
                          <a:ea typeface="Consolas"/>
                          <a:cs typeface="Consolas"/>
                          <a:sym typeface="Consolas"/>
                        </a:rPr>
                        <a:t>// 10, axis=0)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up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height </a:t>
                      </a:r>
                      <a:r>
                        <a:rPr lang="en" sz="800">
                          <a:solidFill>
                            <a:srgbClr val="455A64"/>
                          </a:solidFill>
                          <a:latin typeface="Consolas"/>
                          <a:ea typeface="Consolas"/>
                          <a:cs typeface="Consolas"/>
                          <a:sym typeface="Consolas"/>
                        </a:rPr>
                        <a:t>// 10), axis=0)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right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width </a:t>
                      </a:r>
                      <a:r>
                        <a:rPr lang="en" sz="800">
                          <a:solidFill>
                            <a:srgbClr val="455A64"/>
                          </a:solidFill>
                          <a:latin typeface="Consolas"/>
                          <a:ea typeface="Consolas"/>
                          <a:cs typeface="Consolas"/>
                          <a:sym typeface="Consolas"/>
                        </a:rPr>
                        <a:t>// 10, axis=1)</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left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 </a:t>
                      </a:r>
                      <a:r>
                        <a:rPr lang="en" sz="800">
                          <a:solidFill>
                            <a:srgbClr val="455A64"/>
                          </a:solidFill>
                          <a:latin typeface="Consolas"/>
                          <a:ea typeface="Consolas"/>
                          <a:cs typeface="Consolas"/>
                          <a:sym typeface="Consolas"/>
                        </a:rPr>
                        <a:t>// 10), axis=1)</a:t>
                      </a:r>
                      <a:endParaRPr sz="8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sp>
        <p:nvSpPr>
          <p:cNvPr id="1025" name="Google Shape;1025;p13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Fractured Shift</a:t>
            </a:r>
            <a:endParaRPr>
              <a:solidFill>
                <a:srgbClr val="38761D"/>
              </a:solidFill>
            </a:endParaRPr>
          </a:p>
        </p:txBody>
      </p:sp>
      <p:pic>
        <p:nvPicPr>
          <p:cNvPr id="1026" name="Google Shape;1026;p136"/>
          <p:cNvPicPr preferRelativeResize="0"/>
          <p:nvPr/>
        </p:nvPicPr>
        <p:blipFill>
          <a:blip r:embed="rId3">
            <a:alphaModFix/>
          </a:blip>
          <a:stretch>
            <a:fillRect/>
          </a:stretch>
        </p:blipFill>
        <p:spPr>
          <a:xfrm>
            <a:off x="0" y="0"/>
            <a:ext cx="1466275" cy="730575"/>
          </a:xfrm>
          <a:prstGeom prst="rect">
            <a:avLst/>
          </a:prstGeom>
          <a:noFill/>
          <a:ln>
            <a:noFill/>
          </a:ln>
        </p:spPr>
      </p:pic>
      <p:sp>
        <p:nvSpPr>
          <p:cNvPr id="1027" name="Google Shape;1027;p13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Fractured Shift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A shift is very efficient in that it is implemented as a roll operation of the matrix, where the rows (height) or columns (width) are shifted. As such, the pixels that are shifted off the end are added to the beginning. If the shift is too large, the image can become fractured into two pieces with each piece opposing each other.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where the apple was shifted by 50% vertically, leaving it fractured.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To avoid fracture, It is a general practice to limit the shift of the image to no more than 20%.</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028" name="Google Shape;1028;p136"/>
          <p:cNvPicPr preferRelativeResize="0"/>
          <p:nvPr/>
        </p:nvPicPr>
        <p:blipFill>
          <a:blip r:embed="rId4">
            <a:alphaModFix/>
          </a:blip>
          <a:stretch>
            <a:fillRect/>
          </a:stretch>
        </p:blipFill>
        <p:spPr>
          <a:xfrm>
            <a:off x="3817075" y="2426600"/>
            <a:ext cx="1047750" cy="104775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sp>
        <p:nvSpPr>
          <p:cNvPr id="1033" name="Google Shape;1033;p13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Lighting / OpenCV</a:t>
            </a:r>
            <a:endParaRPr>
              <a:solidFill>
                <a:srgbClr val="38761D"/>
              </a:solidFill>
            </a:endParaRPr>
          </a:p>
        </p:txBody>
      </p:sp>
      <p:pic>
        <p:nvPicPr>
          <p:cNvPr id="1034" name="Google Shape;1034;p137"/>
          <p:cNvPicPr preferRelativeResize="0"/>
          <p:nvPr/>
        </p:nvPicPr>
        <p:blipFill>
          <a:blip r:embed="rId3">
            <a:alphaModFix/>
          </a:blip>
          <a:stretch>
            <a:fillRect/>
          </a:stretch>
        </p:blipFill>
        <p:spPr>
          <a:xfrm>
            <a:off x="0" y="0"/>
            <a:ext cx="1466275" cy="730575"/>
          </a:xfrm>
          <a:prstGeom prst="rect">
            <a:avLst/>
          </a:prstGeom>
          <a:noFill/>
          <a:ln>
            <a:noFill/>
          </a:ln>
        </p:spPr>
      </p:pic>
      <p:sp>
        <p:nvSpPr>
          <p:cNvPr id="1035" name="Google Shape;1035;p13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Lighting /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There are a number of </a:t>
            </a:r>
            <a:r>
              <a:rPr b="1" lang="en" sz="1200">
                <a:solidFill>
                  <a:srgbClr val="0000FF"/>
                </a:solidFill>
              </a:rPr>
              <a:t>techniques for changing lighting</a:t>
            </a:r>
            <a:r>
              <a:rPr lang="en" sz="1200">
                <a:solidFill>
                  <a:schemeClr val="dk1"/>
                </a:solidFill>
              </a:rPr>
              <a:t>. For example: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a uniform multiplier on each pixel.</a:t>
            </a:r>
            <a:endParaRPr b="1" sz="1200">
              <a:solidFill>
                <a:srgbClr val="38761D"/>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specific multiplier per channel on each pixel.</a:t>
            </a:r>
            <a:endParaRPr b="1" sz="1200">
              <a:solidFill>
                <a:srgbClr val="38761D"/>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specific multiplier per range of pixel values on each pixel.</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the </a:t>
            </a:r>
            <a:r>
              <a:rPr lang="en" sz="1200">
                <a:solidFill>
                  <a:srgbClr val="0D904F"/>
                </a:solidFill>
                <a:latin typeface="Consolas"/>
                <a:ea typeface="Consolas"/>
                <a:cs typeface="Consolas"/>
                <a:sym typeface="Consolas"/>
              </a:rPr>
              <a:t>OpenCV</a:t>
            </a:r>
            <a:r>
              <a:rPr lang="en" sz="1200">
                <a:solidFill>
                  <a:schemeClr val="dk1"/>
                </a:solidFill>
              </a:rPr>
              <a:t> method </a:t>
            </a:r>
            <a:r>
              <a:rPr lang="en" sz="1200">
                <a:solidFill>
                  <a:srgbClr val="0D904F"/>
                </a:solidFill>
                <a:latin typeface="Consolas"/>
                <a:ea typeface="Consolas"/>
                <a:cs typeface="Consolas"/>
                <a:sym typeface="Consolas"/>
              </a:rPr>
              <a:t>convertScaleAbs()</a:t>
            </a:r>
            <a:r>
              <a:rPr lang="en" sz="1200">
                <a:solidFill>
                  <a:schemeClr val="dk1"/>
                </a:solidFill>
              </a:rPr>
              <a:t>. This method applies a uniform multiplier across the pixels and a delta added to each value, specified by the parameters </a:t>
            </a:r>
            <a:r>
              <a:rPr lang="en" sz="1200">
                <a:solidFill>
                  <a:srgbClr val="0D904F"/>
                </a:solidFill>
                <a:latin typeface="Consolas"/>
                <a:ea typeface="Consolas"/>
                <a:cs typeface="Consolas"/>
                <a:sym typeface="Consolas"/>
              </a:rPr>
              <a:t>alpha</a:t>
            </a:r>
            <a:r>
              <a:rPr lang="en" sz="1200">
                <a:solidFill>
                  <a:schemeClr val="dk1"/>
                </a:solidFill>
              </a:rPr>
              <a:t> and </a:t>
            </a:r>
            <a:r>
              <a:rPr lang="en" sz="1200">
                <a:solidFill>
                  <a:srgbClr val="0D904F"/>
                </a:solidFill>
                <a:latin typeface="Consolas"/>
                <a:ea typeface="Consolas"/>
                <a:cs typeface="Consolas"/>
                <a:sym typeface="Consolas"/>
              </a:rPr>
              <a:t>beta</a:t>
            </a:r>
            <a:r>
              <a:rPr lang="en" sz="1200">
                <a:solidFill>
                  <a:schemeClr val="dk1"/>
                </a:solidFill>
              </a:rPr>
              <a:t>, respectively:</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36" name="Google Shape;1036;p137"/>
          <p:cNvGraphicFramePr/>
          <p:nvPr/>
        </p:nvGraphicFramePr>
        <p:xfrm>
          <a:off x="552675" y="2991713"/>
          <a:ext cx="3000000" cy="3000000"/>
        </p:xfrm>
        <a:graphic>
          <a:graphicData uri="http://schemas.openxmlformats.org/drawingml/2006/table">
            <a:tbl>
              <a:tblPr>
                <a:noFill/>
                <a:tableStyleId>{44C79E60-302F-4C3F-842E-BB4E706F5184}</a:tableStyleId>
              </a:tblPr>
              <a:tblGrid>
                <a:gridCol w="486055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contrast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brightness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scale the pixel values and then convert back to uint8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convertScaleAbs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contrast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beta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brightness</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037" name="Google Shape;1037;p137"/>
          <p:cNvPicPr preferRelativeResize="0"/>
          <p:nvPr/>
        </p:nvPicPr>
        <p:blipFill>
          <a:blip r:embed="rId4">
            <a:alphaModFix/>
          </a:blip>
          <a:stretch>
            <a:fillRect/>
          </a:stretch>
        </p:blipFill>
        <p:spPr>
          <a:xfrm>
            <a:off x="6608975" y="3256575"/>
            <a:ext cx="962025" cy="11906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p13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Lighting / OpenCV</a:t>
            </a:r>
            <a:endParaRPr>
              <a:solidFill>
                <a:srgbClr val="38761D"/>
              </a:solidFill>
            </a:endParaRPr>
          </a:p>
        </p:txBody>
      </p:sp>
      <p:pic>
        <p:nvPicPr>
          <p:cNvPr id="1043" name="Google Shape;1043;p138"/>
          <p:cNvPicPr preferRelativeResize="0"/>
          <p:nvPr/>
        </p:nvPicPr>
        <p:blipFill>
          <a:blip r:embed="rId3">
            <a:alphaModFix/>
          </a:blip>
          <a:stretch>
            <a:fillRect/>
          </a:stretch>
        </p:blipFill>
        <p:spPr>
          <a:xfrm>
            <a:off x="0" y="0"/>
            <a:ext cx="1466275" cy="730575"/>
          </a:xfrm>
          <a:prstGeom prst="rect">
            <a:avLst/>
          </a:prstGeom>
          <a:noFill/>
          <a:ln>
            <a:noFill/>
          </a:ln>
        </p:spPr>
      </p:pic>
      <p:sp>
        <p:nvSpPr>
          <p:cNvPr id="1044" name="Google Shape;1044;p13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Lighting /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applying a multiplier per channel:</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45" name="Google Shape;1045;p138"/>
          <p:cNvGraphicFramePr/>
          <p:nvPr/>
        </p:nvGraphicFramePr>
        <p:xfrm>
          <a:off x="546800" y="2119738"/>
          <a:ext cx="3000000" cy="3000000"/>
        </p:xfrm>
        <a:graphic>
          <a:graphicData uri="http://schemas.openxmlformats.org/drawingml/2006/table">
            <a:tbl>
              <a:tblPr>
                <a:noFill/>
                <a:tableStyleId>{44C79E60-302F-4C3F-842E-BB4E706F5184}</a:tableStyleId>
              </a:tblPr>
              <a:tblGrid>
                <a:gridCol w="486055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multiplier: Blue* 1.7, Green * 0.2, Red * 0.1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array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046" name="Google Shape;1046;p138"/>
          <p:cNvPicPr preferRelativeResize="0"/>
          <p:nvPr/>
        </p:nvPicPr>
        <p:blipFill>
          <a:blip r:embed="rId4">
            <a:alphaModFix/>
          </a:blip>
          <a:stretch>
            <a:fillRect/>
          </a:stretch>
        </p:blipFill>
        <p:spPr>
          <a:xfrm>
            <a:off x="6568525" y="2430900"/>
            <a:ext cx="1123950" cy="13906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Google Shape;1051;p13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in Keras</a:t>
            </a:r>
            <a:endParaRPr>
              <a:solidFill>
                <a:srgbClr val="38761D"/>
              </a:solidFill>
            </a:endParaRPr>
          </a:p>
        </p:txBody>
      </p:sp>
      <p:pic>
        <p:nvPicPr>
          <p:cNvPr id="1052" name="Google Shape;1052;p139"/>
          <p:cNvPicPr preferRelativeResize="0"/>
          <p:nvPr/>
        </p:nvPicPr>
        <p:blipFill>
          <a:blip r:embed="rId3">
            <a:alphaModFix/>
          </a:blip>
          <a:stretch>
            <a:fillRect/>
          </a:stretch>
        </p:blipFill>
        <p:spPr>
          <a:xfrm>
            <a:off x="0" y="0"/>
            <a:ext cx="1466275" cy="730575"/>
          </a:xfrm>
          <a:prstGeom prst="rect">
            <a:avLst/>
          </a:prstGeom>
          <a:noFill/>
          <a:ln>
            <a:noFill/>
          </a:ln>
        </p:spPr>
      </p:pic>
      <p:sp>
        <p:nvSpPr>
          <p:cNvPr id="1053" name="Google Shape;1053;p13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a:t>
            </a:r>
            <a:r>
              <a:rPr b="1" lang="en" sz="1200">
                <a:solidFill>
                  <a:schemeClr val="dk1"/>
                </a:solidFill>
              </a:rPr>
              <a:t>mage Augmentation in Keras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Keras image preprocessing module supports a wide variety of image augmentation with the class </a:t>
            </a:r>
            <a:r>
              <a:rPr lang="en" sz="1200">
                <a:solidFill>
                  <a:srgbClr val="0D904F"/>
                </a:solidFill>
                <a:latin typeface="Consolas"/>
                <a:ea typeface="Consolas"/>
                <a:cs typeface="Consolas"/>
                <a:sym typeface="Consolas"/>
              </a:rPr>
              <a:t>ImageDataGenerator</a:t>
            </a:r>
            <a:r>
              <a:rPr lang="en" sz="1200">
                <a:solidFill>
                  <a:schemeClr val="dk1"/>
                </a:solidFill>
              </a:rPr>
              <a:t>. The </a:t>
            </a:r>
            <a:r>
              <a:rPr lang="en" sz="1200">
                <a:solidFill>
                  <a:srgbClr val="0D904F"/>
                </a:solidFill>
                <a:latin typeface="Consolas"/>
                <a:ea typeface="Consolas"/>
                <a:cs typeface="Consolas"/>
                <a:sym typeface="Consolas"/>
              </a:rPr>
              <a:t>ImageDataGenerator</a:t>
            </a:r>
            <a:r>
              <a:rPr lang="en" sz="1200">
                <a:solidFill>
                  <a:schemeClr val="dk1"/>
                </a:solidFill>
              </a:rPr>
              <a:t> class </a:t>
            </a:r>
            <a:r>
              <a:rPr b="1" lang="en" sz="1200">
                <a:solidFill>
                  <a:srgbClr val="0000FF"/>
                </a:solidFill>
              </a:rPr>
              <a:t>creates a generator for generating batches of augmented images</a:t>
            </a:r>
            <a:r>
              <a:rPr lang="en" sz="1200">
                <a:solidFill>
                  <a:schemeClr val="dk1"/>
                </a:solidFill>
              </a:rPr>
              <a:t>. The class initializer takes as input zero or more parameters for specifying the type of augmentation. Below are a few of the parameters: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horizontal_flip=True</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vertical_flip=True</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rotation_range=degrees</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zoom_range=(lower, upper)</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width_shift_range=percent</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height_shift_range=percent</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brightness_range=(lower, upper)</a:t>
            </a:r>
            <a:endParaRPr sz="1200">
              <a:solidFill>
                <a:schemeClr val="dk1"/>
              </a:solidFill>
            </a:endParaRPr>
          </a:p>
          <a:p>
            <a:pPr indent="0" lvl="0" marL="0" rtl="0" algn="ctr">
              <a:lnSpc>
                <a:spcPct val="115000"/>
              </a:lnSpc>
              <a:spcBef>
                <a:spcPts val="11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7" name="Shape 1057"/>
        <p:cNvGrpSpPr/>
        <p:nvPr/>
      </p:nvGrpSpPr>
      <p:grpSpPr>
        <a:xfrm>
          <a:off x="0" y="0"/>
          <a:ext cx="0" cy="0"/>
          <a:chOff x="0" y="0"/>
          <a:chExt cx="0" cy="0"/>
        </a:xfrm>
      </p:grpSpPr>
      <p:sp>
        <p:nvSpPr>
          <p:cNvPr id="1058" name="Google Shape;1058;p14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 Keras</a:t>
            </a:r>
            <a:endParaRPr>
              <a:solidFill>
                <a:srgbClr val="38761D"/>
              </a:solidFill>
            </a:endParaRPr>
          </a:p>
        </p:txBody>
      </p:sp>
      <p:pic>
        <p:nvPicPr>
          <p:cNvPr id="1059" name="Google Shape;1059;p140"/>
          <p:cNvPicPr preferRelativeResize="0"/>
          <p:nvPr/>
        </p:nvPicPr>
        <p:blipFill>
          <a:blip r:embed="rId3">
            <a:alphaModFix/>
          </a:blip>
          <a:stretch>
            <a:fillRect/>
          </a:stretch>
        </p:blipFill>
        <p:spPr>
          <a:xfrm>
            <a:off x="0" y="0"/>
            <a:ext cx="1466275" cy="730575"/>
          </a:xfrm>
          <a:prstGeom prst="rect">
            <a:avLst/>
          </a:prstGeom>
          <a:noFill/>
          <a:ln>
            <a:noFill/>
          </a:ln>
        </p:spPr>
      </p:pic>
      <p:sp>
        <p:nvSpPr>
          <p:cNvPr id="1060" name="Google Shape;1060;p14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in Keras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In the next code example, we do the following:</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Read in a single image of an apple.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Create batch of one image (the apple).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Instantiate an </a:t>
            </a:r>
            <a:r>
              <a:rPr lang="en" sz="1100">
                <a:solidFill>
                  <a:srgbClr val="0D904F"/>
                </a:solidFill>
                <a:latin typeface="Consolas"/>
                <a:ea typeface="Consolas"/>
                <a:cs typeface="Consolas"/>
                <a:sym typeface="Consolas"/>
              </a:rPr>
              <a:t>ImageDataGenerator</a:t>
            </a:r>
            <a:r>
              <a:rPr lang="en" sz="1100">
                <a:solidFill>
                  <a:schemeClr val="dk1"/>
                </a:solidFill>
              </a:rPr>
              <a:t> object.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Initialize the </a:t>
            </a:r>
            <a:r>
              <a:rPr lang="en" sz="1100">
                <a:solidFill>
                  <a:srgbClr val="0D904F"/>
                </a:solidFill>
                <a:latin typeface="Consolas"/>
                <a:ea typeface="Consolas"/>
                <a:cs typeface="Consolas"/>
                <a:sym typeface="Consolas"/>
              </a:rPr>
              <a:t>ImageDataGenerator</a:t>
            </a:r>
            <a:r>
              <a:rPr lang="en" sz="1100">
                <a:solidFill>
                  <a:schemeClr val="dk1"/>
                </a:solidFill>
              </a:rPr>
              <a:t> with our augmentation options (in this case: horizontal and vertical flip).</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Use the </a:t>
            </a:r>
            <a:r>
              <a:rPr lang="en" sz="1100">
                <a:solidFill>
                  <a:srgbClr val="0D904F"/>
                </a:solidFill>
                <a:latin typeface="Consolas"/>
                <a:ea typeface="Consolas"/>
                <a:cs typeface="Consolas"/>
                <a:sym typeface="Consolas"/>
              </a:rPr>
              <a:t>flow()</a:t>
            </a:r>
            <a:r>
              <a:rPr lang="en" sz="1100">
                <a:solidFill>
                  <a:schemeClr val="dk1"/>
                </a:solidFill>
              </a:rPr>
              <a:t> method of the </a:t>
            </a:r>
            <a:r>
              <a:rPr lang="en" sz="1100">
                <a:solidFill>
                  <a:srgbClr val="0D904F"/>
                </a:solidFill>
                <a:latin typeface="Consolas"/>
                <a:ea typeface="Consolas"/>
                <a:cs typeface="Consolas"/>
                <a:sym typeface="Consolas"/>
              </a:rPr>
              <a:t>ImageDataGenerator</a:t>
            </a:r>
            <a:r>
              <a:rPr lang="en" sz="1100">
                <a:solidFill>
                  <a:schemeClr val="dk1"/>
                </a:solidFill>
              </a:rPr>
              <a:t> method to create a batch generator.</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Iterate through the generator 6 times, each time returning a batch of 1 image in x.</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The generator will randomly select an augmentation (including no augmentation) per iteration.</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After transformation (augmentation), the pixel values will be 32-bit float.</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Change the data type of the pixels back to 8-bit integer, for displaying using matplotlib.</a:t>
            </a:r>
            <a:endParaRPr sz="1100">
              <a:solidFill>
                <a:schemeClr val="dk1"/>
              </a:solidFill>
            </a:endParaRPr>
          </a:p>
          <a:p>
            <a:pPr indent="0" lvl="0" marL="0" rtl="0" algn="ctr">
              <a:lnSpc>
                <a:spcPct val="115000"/>
              </a:lnSpc>
              <a:spcBef>
                <a:spcPts val="11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sp>
        <p:nvSpPr>
          <p:cNvPr id="1065" name="Google Shape;1065;p14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 Keras</a:t>
            </a:r>
            <a:endParaRPr>
              <a:solidFill>
                <a:srgbClr val="38761D"/>
              </a:solidFill>
            </a:endParaRPr>
          </a:p>
        </p:txBody>
      </p:sp>
      <p:pic>
        <p:nvPicPr>
          <p:cNvPr id="1066" name="Google Shape;1066;p141"/>
          <p:cNvPicPr preferRelativeResize="0"/>
          <p:nvPr/>
        </p:nvPicPr>
        <p:blipFill>
          <a:blip r:embed="rId3">
            <a:alphaModFix/>
          </a:blip>
          <a:stretch>
            <a:fillRect/>
          </a:stretch>
        </p:blipFill>
        <p:spPr>
          <a:xfrm>
            <a:off x="0" y="0"/>
            <a:ext cx="1466275" cy="730575"/>
          </a:xfrm>
          <a:prstGeom prst="rect">
            <a:avLst/>
          </a:prstGeom>
          <a:noFill/>
          <a:ln>
            <a:noFill/>
          </a:ln>
        </p:spPr>
      </p:pic>
      <p:sp>
        <p:nvSpPr>
          <p:cNvPr id="1067" name="Google Shape;1067;p14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Keras</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68" name="Google Shape;1068;p141"/>
          <p:cNvGraphicFramePr/>
          <p:nvPr/>
        </p:nvGraphicFramePr>
        <p:xfrm>
          <a:off x="546825" y="1285513"/>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cv2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np</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plt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horizontal_flip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vertical_flip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a:t>
                      </a:r>
                      <a:r>
                        <a:rPr lang="en" sz="1000">
                          <a:solidFill>
                            <a:srgbClr val="455A64"/>
                          </a:solidFill>
                          <a:latin typeface="Consolas"/>
                          <a:ea typeface="Consolas"/>
                          <a:cs typeface="Consolas"/>
                          <a:sym typeface="Consolas"/>
                        </a:rPr>
                        <a:t>change it back to uint8 for displaying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 - Feature Map Reuse</a:t>
            </a:r>
            <a:endParaRPr>
              <a:solidFill>
                <a:srgbClr val="38761D"/>
              </a:solidFill>
            </a:endParaRPr>
          </a:p>
        </p:txBody>
      </p:sp>
      <p:pic>
        <p:nvPicPr>
          <p:cNvPr id="147" name="Google Shape;147;p25"/>
          <p:cNvPicPr preferRelativeResize="0"/>
          <p:nvPr/>
        </p:nvPicPr>
        <p:blipFill>
          <a:blip r:embed="rId3">
            <a:alphaModFix/>
          </a:blip>
          <a:stretch>
            <a:fillRect/>
          </a:stretch>
        </p:blipFill>
        <p:spPr>
          <a:xfrm>
            <a:off x="0" y="0"/>
            <a:ext cx="1466275" cy="730575"/>
          </a:xfrm>
          <a:prstGeom prst="rect">
            <a:avLst/>
          </a:prstGeom>
          <a:noFill/>
          <a:ln>
            <a:noFill/>
          </a:ln>
        </p:spPr>
      </p:pic>
      <p:sp>
        <p:nvSpPr>
          <p:cNvPr id="148" name="Google Shape;148;p25"/>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 - Feature Map Reuse</a:t>
            </a:r>
            <a:endParaRPr b="1" sz="1200">
              <a:solidFill>
                <a:schemeClr val="dk1"/>
              </a:solidFill>
            </a:endParaRPr>
          </a:p>
          <a:p>
            <a:pPr indent="0" lvl="0" marL="0" rtl="0" algn="ctr">
              <a:spcBef>
                <a:spcPts val="20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highlight>
                  <a:srgbClr val="FFFFFF"/>
                </a:highlight>
                <a:latin typeface="Roboto"/>
                <a:ea typeface="Roboto"/>
                <a:cs typeface="Roboto"/>
                <a:sym typeface="Roboto"/>
              </a:rPr>
              <a:t>The replacing of the matrix addition with a concatenation has the advantages of:</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000FF"/>
              </a:buClr>
              <a:buSzPts val="1200"/>
              <a:buFont typeface="Roboto"/>
              <a:buChar char="●"/>
            </a:pPr>
            <a:r>
              <a:rPr b="1" lang="en" sz="1200">
                <a:solidFill>
                  <a:srgbClr val="0000FF"/>
                </a:solidFill>
                <a:highlight>
                  <a:srgbClr val="FFFFFF"/>
                </a:highlight>
                <a:latin typeface="Roboto"/>
                <a:ea typeface="Roboto"/>
                <a:cs typeface="Roboto"/>
                <a:sym typeface="Roboto"/>
              </a:rPr>
              <a:t>Further alleviating the vanishing gradient problem over deeper layers.</a:t>
            </a:r>
            <a:endParaRPr b="1" sz="1200">
              <a:solidFill>
                <a:srgbClr val="0000FF"/>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000FF"/>
              </a:buClr>
              <a:buSzPts val="1200"/>
              <a:buFont typeface="Roboto"/>
              <a:buChar char="●"/>
            </a:pPr>
            <a:r>
              <a:rPr b="1" lang="en" sz="1200">
                <a:solidFill>
                  <a:srgbClr val="0000FF"/>
                </a:solidFill>
                <a:highlight>
                  <a:srgbClr val="FFFFFF"/>
                </a:highlight>
                <a:latin typeface="Roboto"/>
                <a:ea typeface="Roboto"/>
                <a:cs typeface="Roboto"/>
                <a:sym typeface="Roboto"/>
              </a:rPr>
              <a:t>Further reducing the computational complexity (parameters) with narrower feature maps.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With concatenation, the distance between the output (classifier) and the feature maps is shorter which reduces the vanishing gradient problem, allowing for deeper networks for higher accuracy.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reuse of feature maps has representational equivalence with the former operation of a matrix addition, but with more narrow layers. With the narrower layers, the overall number of parameters to train is reduced.</a:t>
            </a:r>
            <a:endParaRPr b="1" sz="1200">
              <a:solidFill>
                <a:srgbClr val="0000FF"/>
              </a:solidFill>
            </a:endParaRPr>
          </a:p>
          <a:p>
            <a:pPr indent="0" lvl="0" marL="0" rtl="0" algn="l">
              <a:spcBef>
                <a:spcPts val="20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2" name="Shape 1072"/>
        <p:cNvGrpSpPr/>
        <p:nvPr/>
      </p:nvGrpSpPr>
      <p:grpSpPr>
        <a:xfrm>
          <a:off x="0" y="0"/>
          <a:ext cx="0" cy="0"/>
          <a:chOff x="0" y="0"/>
          <a:chExt cx="0" cy="0"/>
        </a:xfrm>
      </p:grpSpPr>
      <p:sp>
        <p:nvSpPr>
          <p:cNvPr id="1073" name="Google Shape;1073;p14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 Keras</a:t>
            </a:r>
            <a:endParaRPr>
              <a:solidFill>
                <a:srgbClr val="38761D"/>
              </a:solidFill>
            </a:endParaRPr>
          </a:p>
        </p:txBody>
      </p:sp>
      <p:pic>
        <p:nvPicPr>
          <p:cNvPr id="1074" name="Google Shape;1074;p142"/>
          <p:cNvPicPr preferRelativeResize="0"/>
          <p:nvPr/>
        </p:nvPicPr>
        <p:blipFill>
          <a:blip r:embed="rId3">
            <a:alphaModFix/>
          </a:blip>
          <a:stretch>
            <a:fillRect/>
          </a:stretch>
        </p:blipFill>
        <p:spPr>
          <a:xfrm>
            <a:off x="0" y="0"/>
            <a:ext cx="1466275" cy="730575"/>
          </a:xfrm>
          <a:prstGeom prst="rect">
            <a:avLst/>
          </a:prstGeom>
          <a:noFill/>
          <a:ln>
            <a:noFill/>
          </a:ln>
        </p:spPr>
      </p:pic>
      <p:sp>
        <p:nvSpPr>
          <p:cNvPr id="1075" name="Google Shape;1075;p14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rotation_range</a:t>
            </a:r>
            <a:r>
              <a:rPr lang="en" sz="1200">
                <a:solidFill>
                  <a:schemeClr val="dk1"/>
                </a:solidFill>
              </a:rPr>
              <a:t> parameter to set random rotations between -60 and 60 degrees. Note, that rotate operation does not perform a bounds check and resize (like </a:t>
            </a:r>
            <a:r>
              <a:rPr lang="en" sz="1200">
                <a:solidFill>
                  <a:srgbClr val="0D904F"/>
                </a:solidFill>
                <a:latin typeface="Consolas"/>
                <a:ea typeface="Consolas"/>
                <a:cs typeface="Consolas"/>
                <a:sym typeface="Consolas"/>
              </a:rPr>
              <a:t>imutils.rotate_bound()</a:t>
            </a:r>
            <a:r>
              <a:rPr lang="en" sz="1200">
                <a:solidFill>
                  <a:schemeClr val="dk1"/>
                </a:solidFill>
              </a:rPr>
              <a:t>, so part of the image may end up being clipped.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76" name="Google Shape;1076;p142"/>
          <p:cNvGraphicFramePr/>
          <p:nvPr/>
        </p:nvGraphicFramePr>
        <p:xfrm>
          <a:off x="505550" y="1962313"/>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p14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Keras</a:t>
            </a:r>
            <a:endParaRPr>
              <a:solidFill>
                <a:srgbClr val="38761D"/>
              </a:solidFill>
            </a:endParaRPr>
          </a:p>
        </p:txBody>
      </p:sp>
      <p:pic>
        <p:nvPicPr>
          <p:cNvPr id="1082" name="Google Shape;1082;p143"/>
          <p:cNvPicPr preferRelativeResize="0"/>
          <p:nvPr/>
        </p:nvPicPr>
        <p:blipFill>
          <a:blip r:embed="rId3">
            <a:alphaModFix/>
          </a:blip>
          <a:stretch>
            <a:fillRect/>
          </a:stretch>
        </p:blipFill>
        <p:spPr>
          <a:xfrm>
            <a:off x="0" y="0"/>
            <a:ext cx="1466275" cy="730575"/>
          </a:xfrm>
          <a:prstGeom prst="rect">
            <a:avLst/>
          </a:prstGeom>
          <a:noFill/>
          <a:ln>
            <a:noFill/>
          </a:ln>
        </p:spPr>
      </p:pic>
      <p:sp>
        <p:nvSpPr>
          <p:cNvPr id="1083" name="Google Shape;1083;p14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zoom_range</a:t>
            </a:r>
            <a:r>
              <a:rPr lang="en" sz="1200">
                <a:solidFill>
                  <a:schemeClr val="dk1"/>
                </a:solidFill>
              </a:rPr>
              <a:t> parameter to set random values between 0.5 (zoom out) and 2 (zoom in). Note that the value can be specified either as a tuple or list of two elements.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84" name="Google Shape;1084;p143"/>
          <p:cNvGraphicFramePr/>
          <p:nvPr/>
        </p:nvGraphicFramePr>
        <p:xfrm>
          <a:off x="505550" y="1962313"/>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zoom_range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sp>
        <p:nvSpPr>
          <p:cNvPr id="1089" name="Google Shape;1089;p14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Shift / Keras</a:t>
            </a:r>
            <a:endParaRPr>
              <a:solidFill>
                <a:srgbClr val="38761D"/>
              </a:solidFill>
            </a:endParaRPr>
          </a:p>
        </p:txBody>
      </p:sp>
      <p:pic>
        <p:nvPicPr>
          <p:cNvPr id="1090" name="Google Shape;1090;p144"/>
          <p:cNvPicPr preferRelativeResize="0"/>
          <p:nvPr/>
        </p:nvPicPr>
        <p:blipFill>
          <a:blip r:embed="rId3">
            <a:alphaModFix/>
          </a:blip>
          <a:stretch>
            <a:fillRect/>
          </a:stretch>
        </p:blipFill>
        <p:spPr>
          <a:xfrm>
            <a:off x="0" y="0"/>
            <a:ext cx="1466275" cy="730575"/>
          </a:xfrm>
          <a:prstGeom prst="rect">
            <a:avLst/>
          </a:prstGeom>
          <a:noFill/>
          <a:ln>
            <a:noFill/>
          </a:ln>
        </p:spPr>
      </p:pic>
      <p:sp>
        <p:nvSpPr>
          <p:cNvPr id="1091" name="Google Shape;1091;p14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Shift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a:t>
            </a:r>
            <a:r>
              <a:rPr lang="en" sz="1200">
                <a:solidFill>
                  <a:schemeClr val="dk1"/>
                </a:solidFill>
              </a:rPr>
              <a:t> the code below, we use the </a:t>
            </a:r>
            <a:r>
              <a:rPr lang="en" sz="1200">
                <a:solidFill>
                  <a:srgbClr val="0D904F"/>
                </a:solidFill>
                <a:latin typeface="Consolas"/>
                <a:ea typeface="Consolas"/>
                <a:cs typeface="Consolas"/>
                <a:sym typeface="Consolas"/>
              </a:rPr>
              <a:t>width_shift_range</a:t>
            </a:r>
            <a:r>
              <a:rPr lang="en" sz="1200">
                <a:solidFill>
                  <a:schemeClr val="dk1"/>
                </a:solidFill>
              </a:rPr>
              <a:t> and </a:t>
            </a:r>
            <a:r>
              <a:rPr lang="en" sz="1200">
                <a:solidFill>
                  <a:srgbClr val="0D904F"/>
                </a:solidFill>
                <a:latin typeface="Consolas"/>
                <a:ea typeface="Consolas"/>
                <a:cs typeface="Consolas"/>
                <a:sym typeface="Consolas"/>
              </a:rPr>
              <a:t>height_shift_range</a:t>
            </a:r>
            <a:r>
              <a:rPr lang="en" sz="1200">
                <a:solidFill>
                  <a:schemeClr val="dk1"/>
                </a:solidFill>
              </a:rPr>
              <a:t> to set random values between 0 and 20% in shift horizontally or vertically: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92" name="Google Shape;1092;p144"/>
          <p:cNvGraphicFramePr/>
          <p:nvPr/>
        </p:nvGraphicFramePr>
        <p:xfrm>
          <a:off x="505550" y="1962313"/>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height_shift_range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14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Brightness / Keras</a:t>
            </a:r>
            <a:endParaRPr>
              <a:solidFill>
                <a:srgbClr val="38761D"/>
              </a:solidFill>
            </a:endParaRPr>
          </a:p>
        </p:txBody>
      </p:sp>
      <p:pic>
        <p:nvPicPr>
          <p:cNvPr id="1098" name="Google Shape;1098;p145"/>
          <p:cNvPicPr preferRelativeResize="0"/>
          <p:nvPr/>
        </p:nvPicPr>
        <p:blipFill>
          <a:blip r:embed="rId3">
            <a:alphaModFix/>
          </a:blip>
          <a:stretch>
            <a:fillRect/>
          </a:stretch>
        </p:blipFill>
        <p:spPr>
          <a:xfrm>
            <a:off x="0" y="0"/>
            <a:ext cx="1466275" cy="730575"/>
          </a:xfrm>
          <a:prstGeom prst="rect">
            <a:avLst/>
          </a:prstGeom>
          <a:noFill/>
          <a:ln>
            <a:noFill/>
          </a:ln>
        </p:spPr>
      </p:pic>
      <p:sp>
        <p:nvSpPr>
          <p:cNvPr id="1099" name="Google Shape;1099;p14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Brightness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brightness_range</a:t>
            </a:r>
            <a:r>
              <a:rPr lang="en" sz="1200">
                <a:solidFill>
                  <a:schemeClr val="dk1"/>
                </a:solidFill>
              </a:rPr>
              <a:t> parameter to set random values between 0.5 darker) and 2 (brighter). Note that the value can be specified either as a tuple or list of two elements.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200">
                <a:solidFill>
                  <a:schemeClr val="dk1"/>
                </a:solidFill>
              </a:rPr>
              <a:t>As a final note, transformations like brightness that add a fixed amount to the pixel value are done after normalization. If done before, then normalization would squash the values into the same original range, undoing the transformation.</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00" name="Google Shape;1100;p145"/>
          <p:cNvGraphicFramePr/>
          <p:nvPr/>
        </p:nvGraphicFramePr>
        <p:xfrm>
          <a:off x="505550" y="1962313"/>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brightness_range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4" name="Shape 1104"/>
        <p:cNvGrpSpPr/>
        <p:nvPr/>
      </p:nvGrpSpPr>
      <p:grpSpPr>
        <a:xfrm>
          <a:off x="0" y="0"/>
          <a:ext cx="0" cy="0"/>
          <a:chOff x="0" y="0"/>
          <a:chExt cx="0" cy="0"/>
        </a:xfrm>
      </p:grpSpPr>
      <p:sp>
        <p:nvSpPr>
          <p:cNvPr id="1105" name="Google Shape;1105;p14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Augmentation</a:t>
            </a:r>
            <a:r>
              <a:rPr lang="en">
                <a:solidFill>
                  <a:srgbClr val="38761D"/>
                </a:solidFill>
              </a:rPr>
              <a:t> - Code Lab #2</a:t>
            </a:r>
            <a:endParaRPr>
              <a:solidFill>
                <a:srgbClr val="38761D"/>
              </a:solidFill>
            </a:endParaRPr>
          </a:p>
        </p:txBody>
      </p:sp>
      <p:pic>
        <p:nvPicPr>
          <p:cNvPr id="1106" name="Google Shape;1106;p146"/>
          <p:cNvPicPr preferRelativeResize="0"/>
          <p:nvPr/>
        </p:nvPicPr>
        <p:blipFill>
          <a:blip r:embed="rId3">
            <a:alphaModFix/>
          </a:blip>
          <a:stretch>
            <a:fillRect/>
          </a:stretch>
        </p:blipFill>
        <p:spPr>
          <a:xfrm>
            <a:off x="0" y="0"/>
            <a:ext cx="1466275" cy="730575"/>
          </a:xfrm>
          <a:prstGeom prst="rect">
            <a:avLst/>
          </a:prstGeom>
          <a:noFill/>
          <a:ln>
            <a:noFill/>
          </a:ln>
        </p:spPr>
      </p:pic>
      <p:sp>
        <p:nvSpPr>
          <p:cNvPr id="1107" name="Google Shape;1107;p14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Image Augmentation</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Clr>
                <a:schemeClr val="dk1"/>
              </a:buClr>
              <a:buSzPts val="1100"/>
              <a:buFont typeface="Arial"/>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a:solidFill>
                  <a:srgbClr val="337AB7"/>
                </a:solidFill>
                <a:highlight>
                  <a:srgbClr val="FAFAFA"/>
                </a:highlight>
                <a:uFill>
                  <a:noFill/>
                </a:uFill>
                <a:hlinkClick r:id="rId4"/>
              </a:rPr>
              <a:t>Idiomatic Programmer - handbook 2 - Codelab 2.ipynb</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1" name="Shape 1111"/>
        <p:cNvGrpSpPr/>
        <p:nvPr/>
      </p:nvGrpSpPr>
      <p:grpSpPr>
        <a:xfrm>
          <a:off x="0" y="0"/>
          <a:ext cx="0" cy="0"/>
          <a:chOff x="0" y="0"/>
          <a:chExt cx="0" cy="0"/>
        </a:xfrm>
      </p:grpSpPr>
      <p:sp>
        <p:nvSpPr>
          <p:cNvPr id="1112" name="Google Shape;1112;p14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1113" name="Google Shape;1113;p147"/>
          <p:cNvPicPr preferRelativeResize="0"/>
          <p:nvPr/>
        </p:nvPicPr>
        <p:blipFill>
          <a:blip r:embed="rId3">
            <a:alphaModFix/>
          </a:blip>
          <a:stretch>
            <a:fillRect/>
          </a:stretch>
        </p:blipFill>
        <p:spPr>
          <a:xfrm>
            <a:off x="0" y="0"/>
            <a:ext cx="1466275" cy="730575"/>
          </a:xfrm>
          <a:prstGeom prst="rect">
            <a:avLst/>
          </a:prstGeom>
          <a:noFill/>
          <a:ln>
            <a:noFill/>
          </a:ln>
        </p:spPr>
      </p:pic>
      <p:sp>
        <p:nvSpPr>
          <p:cNvPr id="1114" name="Google Shape;1114;p14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You Only Get What You Trained For</a:t>
            </a:r>
            <a:endParaRPr>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As a data scientist and educator, I get a lot of questions from software engineers  on how to improve the accuracy of a model. The five basic answers to increase the performance of the model are: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training time.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the depth of the model.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Add regularization.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Expand dataset with data augmentation.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hyperparameter tuning.</a:t>
            </a:r>
            <a:endParaRPr sz="1200">
              <a:solidFill>
                <a:schemeClr val="dk1"/>
              </a:solidFill>
            </a:endParaRPr>
          </a:p>
          <a:p>
            <a:pPr indent="0" lvl="0" marL="0" rtl="0" algn="l">
              <a:lnSpc>
                <a:spcPct val="115000"/>
              </a:lnSpc>
              <a:spcBef>
                <a:spcPts val="1600"/>
              </a:spcBef>
              <a:spcAft>
                <a:spcPts val="0"/>
              </a:spcAft>
              <a:buNone/>
            </a:pPr>
            <a:r>
              <a:rPr lang="en" sz="1200">
                <a:solidFill>
                  <a:schemeClr val="dk1"/>
                </a:solidFill>
              </a:rPr>
              <a:t>While the above may or may not improve accuracy, the </a:t>
            </a:r>
            <a:r>
              <a:rPr b="1" lang="en" sz="1200">
                <a:solidFill>
                  <a:srgbClr val="0000FF"/>
                </a:solidFill>
              </a:rPr>
              <a:t>limitation ultimately is in the dataset used to train the model</a:t>
            </a:r>
            <a:r>
              <a:rPr lang="en" sz="1200">
                <a:solidFill>
                  <a:schemeClr val="dk1"/>
                </a:solidFill>
              </a:rPr>
              <a:t>.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8" name="Shape 1118"/>
        <p:cNvGrpSpPr/>
        <p:nvPr/>
      </p:nvGrpSpPr>
      <p:grpSpPr>
        <a:xfrm>
          <a:off x="0" y="0"/>
          <a:ext cx="0" cy="0"/>
          <a:chOff x="0" y="0"/>
          <a:chExt cx="0" cy="0"/>
        </a:xfrm>
      </p:grpSpPr>
      <p:sp>
        <p:nvSpPr>
          <p:cNvPr id="1119" name="Google Shape;1119;p14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1120" name="Google Shape;1120;p148"/>
          <p:cNvPicPr preferRelativeResize="0"/>
          <p:nvPr/>
        </p:nvPicPr>
        <p:blipFill>
          <a:blip r:embed="rId3">
            <a:alphaModFix/>
          </a:blip>
          <a:stretch>
            <a:fillRect/>
          </a:stretch>
        </p:blipFill>
        <p:spPr>
          <a:xfrm>
            <a:off x="0" y="0"/>
            <a:ext cx="1466275" cy="730575"/>
          </a:xfrm>
          <a:prstGeom prst="rect">
            <a:avLst/>
          </a:prstGeom>
          <a:noFill/>
          <a:ln>
            <a:noFill/>
          </a:ln>
        </p:spPr>
      </p:pic>
      <p:sp>
        <p:nvSpPr>
          <p:cNvPr id="1121" name="Google Shape;1121;p14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term “Model” originates from Statistics</a:t>
            </a:r>
            <a:endParaRPr>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The term “model” was not created by AI</a:t>
            </a:r>
            <a:r>
              <a:rPr lang="en" sz="1200">
                <a:solidFill>
                  <a:schemeClr val="dk1"/>
                </a:solidFill>
              </a:rPr>
              <a:t>, or by machine learning, or otherwise a new thing. The</a:t>
            </a:r>
            <a:r>
              <a:rPr b="1" lang="en" sz="1200">
                <a:solidFill>
                  <a:srgbClr val="0000FF"/>
                </a:solidFill>
              </a:rPr>
              <a:t> term “model” originates from statistics</a:t>
            </a:r>
            <a:r>
              <a:rPr lang="en" sz="1200">
                <a:solidFill>
                  <a:schemeClr val="dk1"/>
                </a:solidFill>
              </a:rPr>
              <a:t>. As a software engineer, you’re used to coding an algorithm that generally has a one-to-one relationship between the input and output --we typically refer to this as the inputs have a linear relationship to the output; or in otherwise, the output is deterministic.</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field of statistics deals with algorithms that are not deterministic. These algorithms are called models</a:t>
            </a:r>
            <a:r>
              <a:rPr lang="en" sz="1200">
                <a:solidFill>
                  <a:schemeClr val="dk1"/>
                </a:solidFill>
              </a:rPr>
              <a:t> --which model a behavior to make an output (outcome) prediction over a probability distribution. That sure sounds like statistics, right! In this part, we will cover </a:t>
            </a:r>
            <a:r>
              <a:rPr lang="en" sz="1200" u="sng">
                <a:solidFill>
                  <a:schemeClr val="dk1"/>
                </a:solidFill>
              </a:rPr>
              <a:t>distributions, particularly population, sub-population and sampling distributions --in how they affect the training of a model</a:t>
            </a:r>
            <a:r>
              <a:rPr lang="en" sz="1200">
                <a:solidFill>
                  <a:schemeClr val="dk1"/>
                </a:solidFill>
              </a:rPr>
              <a:t>.</a:t>
            </a:r>
            <a:endParaRPr sz="12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5" name="Shape 1125"/>
        <p:cNvGrpSpPr/>
        <p:nvPr/>
      </p:nvGrpSpPr>
      <p:grpSpPr>
        <a:xfrm>
          <a:off x="0" y="0"/>
          <a:ext cx="0" cy="0"/>
          <a:chOff x="0" y="0"/>
          <a:chExt cx="0" cy="0"/>
        </a:xfrm>
      </p:grpSpPr>
      <p:sp>
        <p:nvSpPr>
          <p:cNvPr id="1126" name="Google Shape;1126;p14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1127" name="Google Shape;1127;p149"/>
          <p:cNvPicPr preferRelativeResize="0"/>
          <p:nvPr/>
        </p:nvPicPr>
        <p:blipFill>
          <a:blip r:embed="rId3">
            <a:alphaModFix/>
          </a:blip>
          <a:stretch>
            <a:fillRect/>
          </a:stretch>
        </p:blipFill>
        <p:spPr>
          <a:xfrm>
            <a:off x="0" y="0"/>
            <a:ext cx="1466275" cy="730575"/>
          </a:xfrm>
          <a:prstGeom prst="rect">
            <a:avLst/>
          </a:prstGeom>
          <a:noFill/>
          <a:ln>
            <a:noFill/>
          </a:ln>
        </p:spPr>
      </p:pic>
      <p:sp>
        <p:nvSpPr>
          <p:cNvPr id="1128" name="Google Shape;1128;p14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term “Machine Learning” </a:t>
            </a:r>
            <a:br>
              <a:rPr b="1" lang="en" sz="1200">
                <a:solidFill>
                  <a:schemeClr val="dk1"/>
                </a:solidFill>
              </a:rPr>
            </a:br>
            <a:endParaRPr>
              <a:solidFill>
                <a:srgbClr val="434343"/>
              </a:solidFill>
            </a:endParaRPr>
          </a:p>
          <a:p>
            <a:pPr indent="0" lvl="0" marL="0" rtl="0" algn="l">
              <a:lnSpc>
                <a:spcPct val="115000"/>
              </a:lnSpc>
              <a:spcBef>
                <a:spcPts val="0"/>
              </a:spcBef>
              <a:spcAft>
                <a:spcPts val="0"/>
              </a:spcAft>
              <a:buNone/>
            </a:pPr>
            <a:r>
              <a:rPr lang="en" sz="1200">
                <a:solidFill>
                  <a:schemeClr val="dk1"/>
                </a:solidFill>
              </a:rPr>
              <a:t>In statistics, these models may start initially simple, like a linear or logistic regression, but quickly can become complex when modeling a complex behavior, such as forecasting the weather.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advent of </a:t>
            </a:r>
            <a:r>
              <a:rPr b="1" lang="en" sz="1200">
                <a:solidFill>
                  <a:srgbClr val="0000FF"/>
                </a:solidFill>
              </a:rPr>
              <a:t>deep learning</a:t>
            </a:r>
            <a:r>
              <a:rPr lang="en" sz="1200">
                <a:solidFill>
                  <a:schemeClr val="dk1"/>
                </a:solidFill>
              </a:rPr>
              <a:t> using neural networks to develop models is </a:t>
            </a:r>
            <a:r>
              <a:rPr b="1" lang="en" sz="1200">
                <a:solidFill>
                  <a:srgbClr val="0000FF"/>
                </a:solidFill>
              </a:rPr>
              <a:t>from the field of artificial intelligence</a:t>
            </a:r>
            <a:r>
              <a:rPr lang="en" sz="1200">
                <a:solidFill>
                  <a:schemeClr val="dk1"/>
                </a:solidFill>
              </a:rPr>
              <a:t>. In recent years, these </a:t>
            </a:r>
            <a:r>
              <a:rPr b="1" lang="en" sz="1200">
                <a:solidFill>
                  <a:srgbClr val="0000FF"/>
                </a:solidFill>
              </a:rPr>
              <a:t>two separate (sub) fields have fused together and we collectively call both now machine learning</a:t>
            </a:r>
            <a:r>
              <a:rPr lang="en" sz="1200">
                <a:solidFill>
                  <a:schemeClr val="dk1"/>
                </a:solidFill>
              </a:rPr>
              <a:t>. But whether you are doing what I refer to as classical machine learning (statistics) or deep learning, </a:t>
            </a:r>
            <a:r>
              <a:rPr lang="en" sz="1200" u="sng">
                <a:solidFill>
                  <a:schemeClr val="dk1"/>
                </a:solidFill>
              </a:rPr>
              <a:t>the limitation in what you can model (learn) is with the dataset</a:t>
            </a:r>
            <a:r>
              <a:rPr lang="en" sz="1200">
                <a:solidFill>
                  <a:schemeClr val="dk1"/>
                </a:solidFill>
              </a:rPr>
              <a:t>.</a:t>
            </a:r>
            <a:endParaRPr sz="12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2" name="Shape 1132"/>
        <p:cNvGrpSpPr/>
        <p:nvPr/>
      </p:nvGrpSpPr>
      <p:grpSpPr>
        <a:xfrm>
          <a:off x="0" y="0"/>
          <a:ext cx="0" cy="0"/>
          <a:chOff x="0" y="0"/>
          <a:chExt cx="0" cy="0"/>
        </a:xfrm>
      </p:grpSpPr>
      <p:sp>
        <p:nvSpPr>
          <p:cNvPr id="1133" name="Google Shape;1133;p15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Population Distribution</a:t>
            </a:r>
            <a:endParaRPr>
              <a:solidFill>
                <a:srgbClr val="38761D"/>
              </a:solidFill>
            </a:endParaRPr>
          </a:p>
        </p:txBody>
      </p:sp>
      <p:pic>
        <p:nvPicPr>
          <p:cNvPr id="1134" name="Google Shape;1134;p150"/>
          <p:cNvPicPr preferRelativeResize="0"/>
          <p:nvPr/>
        </p:nvPicPr>
        <p:blipFill>
          <a:blip r:embed="rId3">
            <a:alphaModFix/>
          </a:blip>
          <a:stretch>
            <a:fillRect/>
          </a:stretch>
        </p:blipFill>
        <p:spPr>
          <a:xfrm>
            <a:off x="0" y="0"/>
            <a:ext cx="1466275" cy="730575"/>
          </a:xfrm>
          <a:prstGeom prst="rect">
            <a:avLst/>
          </a:prstGeom>
          <a:noFill/>
          <a:ln>
            <a:noFill/>
          </a:ln>
        </p:spPr>
      </p:pic>
      <p:sp>
        <p:nvSpPr>
          <p:cNvPr id="1135" name="Google Shape;1135;p15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Population Distribution</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This is important and likely the primary source when you make a model and it turns out to not perform as you expected “in the wild” (i.e., production). If you were to build a model to predict the shoe size of an adult male in the United States, then the population distribution of this model would be </a:t>
            </a:r>
            <a:r>
              <a:rPr i="1" lang="en" sz="1200">
                <a:solidFill>
                  <a:schemeClr val="dk1"/>
                </a:solidFill>
              </a:rPr>
              <a:t>all</a:t>
            </a:r>
            <a:r>
              <a:rPr lang="en" sz="1200">
                <a:solidFill>
                  <a:schemeClr val="dk1"/>
                </a:solidFill>
              </a:rPr>
              <a:t> adult males in the United States, and their different shoe sizes and corresponding features (e.g., height, ethnicity, etc) would be the distribution of shoe sizes in the population. That’s what we want to model and predict.</a:t>
            </a:r>
            <a:endParaRPr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9" name="Shape 1139"/>
        <p:cNvGrpSpPr/>
        <p:nvPr/>
      </p:nvGrpSpPr>
      <p:grpSpPr>
        <a:xfrm>
          <a:off x="0" y="0"/>
          <a:ext cx="0" cy="0"/>
          <a:chOff x="0" y="0"/>
          <a:chExt cx="0" cy="0"/>
        </a:xfrm>
      </p:grpSpPr>
      <p:sp>
        <p:nvSpPr>
          <p:cNvPr id="1140" name="Google Shape;1140;p15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Population Distribution</a:t>
            </a:r>
            <a:endParaRPr>
              <a:solidFill>
                <a:srgbClr val="38761D"/>
              </a:solidFill>
            </a:endParaRPr>
          </a:p>
        </p:txBody>
      </p:sp>
      <p:pic>
        <p:nvPicPr>
          <p:cNvPr id="1141" name="Google Shape;1141;p151"/>
          <p:cNvPicPr preferRelativeResize="0"/>
          <p:nvPr/>
        </p:nvPicPr>
        <p:blipFill>
          <a:blip r:embed="rId3">
            <a:alphaModFix/>
          </a:blip>
          <a:stretch>
            <a:fillRect/>
          </a:stretch>
        </p:blipFill>
        <p:spPr>
          <a:xfrm>
            <a:off x="0" y="0"/>
            <a:ext cx="1466275" cy="730575"/>
          </a:xfrm>
          <a:prstGeom prst="rect">
            <a:avLst/>
          </a:prstGeom>
          <a:noFill/>
          <a:ln>
            <a:noFill/>
          </a:ln>
        </p:spPr>
      </p:pic>
      <p:sp>
        <p:nvSpPr>
          <p:cNvPr id="1142" name="Google Shape;1142;p15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Population Distribution - Random Sampling</a:t>
            </a:r>
            <a:endParaRPr b="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problem is that you would not have data for all adult males in the United States. Instead, you will have some subset of data; whereby, one takes batches of the data at random, which we call a random sample, to determine a distribution within the batch.</a:t>
            </a:r>
            <a:endParaRPr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143" name="Google Shape;1143;p151"/>
          <p:cNvPicPr preferRelativeResize="0"/>
          <p:nvPr/>
        </p:nvPicPr>
        <p:blipFill>
          <a:blip r:embed="rId4">
            <a:alphaModFix/>
          </a:blip>
          <a:stretch>
            <a:fillRect/>
          </a:stretch>
        </p:blipFill>
        <p:spPr>
          <a:xfrm>
            <a:off x="1600200" y="1957325"/>
            <a:ext cx="5943600" cy="2962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 - Transition Block</a:t>
            </a:r>
            <a:endParaRPr>
              <a:solidFill>
                <a:srgbClr val="38761D"/>
              </a:solidFill>
            </a:endParaRPr>
          </a:p>
        </p:txBody>
      </p:sp>
      <p:pic>
        <p:nvPicPr>
          <p:cNvPr id="154" name="Google Shape;154;p26"/>
          <p:cNvPicPr preferRelativeResize="0"/>
          <p:nvPr/>
        </p:nvPicPr>
        <p:blipFill>
          <a:blip r:embed="rId3">
            <a:alphaModFix/>
          </a:blip>
          <a:stretch>
            <a:fillRect/>
          </a:stretch>
        </p:blipFill>
        <p:spPr>
          <a:xfrm>
            <a:off x="0" y="0"/>
            <a:ext cx="1466275" cy="730575"/>
          </a:xfrm>
          <a:prstGeom prst="rect">
            <a:avLst/>
          </a:prstGeom>
          <a:noFill/>
          <a:ln>
            <a:noFill/>
          </a:ln>
        </p:spPr>
      </p:pic>
      <p:sp>
        <p:nvSpPr>
          <p:cNvPr id="155" name="Google Shape;155;p26"/>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DenseNet - Transition Block</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To further reduce computational complexity, a transition block is inserted between each dense block. The </a:t>
            </a:r>
            <a:r>
              <a:rPr b="1" lang="en" sz="1200">
                <a:solidFill>
                  <a:srgbClr val="0000FF"/>
                </a:solidFill>
              </a:rPr>
              <a:t>transition block is a strided convolution and feature pooling used to reduce the overall size of the concatenated feature maps</a:t>
            </a:r>
            <a:r>
              <a:rPr lang="en" sz="1200">
                <a:solidFill>
                  <a:schemeClr val="dk1"/>
                </a:solidFill>
              </a:rPr>
              <a:t> (feature reuse) as they move from one dense group to the next. Below is a diagram of the DenseNet 121 architecture.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20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pic>
        <p:nvPicPr>
          <p:cNvPr id="156" name="Google Shape;156;p26"/>
          <p:cNvPicPr preferRelativeResize="0"/>
          <p:nvPr/>
        </p:nvPicPr>
        <p:blipFill>
          <a:blip r:embed="rId4">
            <a:alphaModFix/>
          </a:blip>
          <a:stretch>
            <a:fillRect/>
          </a:stretch>
        </p:blipFill>
        <p:spPr>
          <a:xfrm>
            <a:off x="1466275" y="2308150"/>
            <a:ext cx="5943600" cy="2619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Google Shape;1148;p15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Sampling Distribution</a:t>
            </a:r>
            <a:endParaRPr>
              <a:solidFill>
                <a:srgbClr val="38761D"/>
              </a:solidFill>
            </a:endParaRPr>
          </a:p>
        </p:txBody>
      </p:sp>
      <p:pic>
        <p:nvPicPr>
          <p:cNvPr id="1149" name="Google Shape;1149;p152"/>
          <p:cNvPicPr preferRelativeResize="0"/>
          <p:nvPr/>
        </p:nvPicPr>
        <p:blipFill>
          <a:blip r:embed="rId3">
            <a:alphaModFix/>
          </a:blip>
          <a:stretch>
            <a:fillRect/>
          </a:stretch>
        </p:blipFill>
        <p:spPr>
          <a:xfrm>
            <a:off x="0" y="0"/>
            <a:ext cx="1466275" cy="730575"/>
          </a:xfrm>
          <a:prstGeom prst="rect">
            <a:avLst/>
          </a:prstGeom>
          <a:noFill/>
          <a:ln>
            <a:noFill/>
          </a:ln>
        </p:spPr>
      </p:pic>
      <p:sp>
        <p:nvSpPr>
          <p:cNvPr id="1150" name="Google Shape;1150;p15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Sampling</a:t>
            </a:r>
            <a:r>
              <a:rPr b="1" lang="en" sz="1200">
                <a:solidFill>
                  <a:schemeClr val="dk1"/>
                </a:solidFill>
              </a:rPr>
              <a:t> Distribution </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goal is to have enough random samples of the population; that collectively the distributions within these samples can be used to predict the distribution within the population as a whole; which is referred to as a sampling distribution. The keyword here is “predict”, meaning we are determining a probabilistic distribution vs. a deterministic distribution.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151" name="Google Shape;1151;p152"/>
          <p:cNvPicPr preferRelativeResize="0"/>
          <p:nvPr/>
        </p:nvPicPr>
        <p:blipFill>
          <a:blip r:embed="rId4">
            <a:alphaModFix/>
          </a:blip>
          <a:stretch>
            <a:fillRect/>
          </a:stretch>
        </p:blipFill>
        <p:spPr>
          <a:xfrm>
            <a:off x="2035200" y="1929575"/>
            <a:ext cx="5073600" cy="31140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5" name="Shape 1155"/>
        <p:cNvGrpSpPr/>
        <p:nvPr/>
      </p:nvGrpSpPr>
      <p:grpSpPr>
        <a:xfrm>
          <a:off x="0" y="0"/>
          <a:ext cx="0" cy="0"/>
          <a:chOff x="0" y="0"/>
          <a:chExt cx="0" cy="0"/>
        </a:xfrm>
      </p:grpSpPr>
      <p:sp>
        <p:nvSpPr>
          <p:cNvPr id="1156" name="Google Shape;1156;p15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Subpopulation Distribution</a:t>
            </a:r>
            <a:endParaRPr>
              <a:solidFill>
                <a:srgbClr val="38761D"/>
              </a:solidFill>
            </a:endParaRPr>
          </a:p>
        </p:txBody>
      </p:sp>
      <p:pic>
        <p:nvPicPr>
          <p:cNvPr id="1157" name="Google Shape;1157;p153"/>
          <p:cNvPicPr preferRelativeResize="0"/>
          <p:nvPr/>
        </p:nvPicPr>
        <p:blipFill>
          <a:blip r:embed="rId3">
            <a:alphaModFix/>
          </a:blip>
          <a:stretch>
            <a:fillRect/>
          </a:stretch>
        </p:blipFill>
        <p:spPr>
          <a:xfrm>
            <a:off x="0" y="0"/>
            <a:ext cx="1466275" cy="730575"/>
          </a:xfrm>
          <a:prstGeom prst="rect">
            <a:avLst/>
          </a:prstGeom>
          <a:noFill/>
          <a:ln>
            <a:noFill/>
          </a:ln>
        </p:spPr>
      </p:pic>
      <p:sp>
        <p:nvSpPr>
          <p:cNvPr id="1158" name="Google Shape;1158;p15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Subpopulation</a:t>
            </a:r>
            <a:r>
              <a:rPr b="1" lang="en" sz="1200">
                <a:solidFill>
                  <a:schemeClr val="dk1"/>
                </a:solidFill>
              </a:rPr>
              <a:t> Distribution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Regardless of how large and comprehensive </a:t>
            </a:r>
            <a:r>
              <a:rPr b="1" lang="en" sz="1200">
                <a:solidFill>
                  <a:srgbClr val="0000FF"/>
                </a:solidFill>
              </a:rPr>
              <a:t>your dataset is</a:t>
            </a:r>
            <a:r>
              <a:rPr lang="en" sz="1200">
                <a:solidFill>
                  <a:schemeClr val="dk1"/>
                </a:solidFill>
              </a:rPr>
              <a:t>, it is </a:t>
            </a:r>
            <a:r>
              <a:rPr b="1" lang="en" sz="1200">
                <a:solidFill>
                  <a:srgbClr val="0000FF"/>
                </a:solidFill>
              </a:rPr>
              <a:t>likely a sampling distribution of a subpopulation</a:t>
            </a:r>
            <a:r>
              <a:rPr lang="en" sz="1200">
                <a:solidFill>
                  <a:schemeClr val="dk1"/>
                </a:solidFill>
              </a:rPr>
              <a:t> and not the population. A s</a:t>
            </a:r>
            <a:r>
              <a:rPr b="1" lang="en" sz="1200">
                <a:solidFill>
                  <a:srgbClr val="0000FF"/>
                </a:solidFill>
              </a:rPr>
              <a:t>ubpopulation is a subset of a population that is defined by a set of characteristics, which would not have the same probability distribution of the population</a:t>
            </a:r>
            <a:r>
              <a:rPr lang="en" sz="1200">
                <a:solidFill>
                  <a:schemeClr val="dk1"/>
                </a:solidFill>
              </a:rPr>
              <a:t>. As in our earlier adult male shoe example, let’s assume our samples are all from a chain of stores that specialize in selling sports shoes to professional athletes. While with sufficient samples, we can develop a sampling distribution which is representative (predictive) of the subpopulation, it is unlikely to be representative of the population.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159" name="Google Shape;1159;p153"/>
          <p:cNvPicPr preferRelativeResize="0"/>
          <p:nvPr/>
        </p:nvPicPr>
        <p:blipFill>
          <a:blip r:embed="rId4">
            <a:alphaModFix/>
          </a:blip>
          <a:stretch>
            <a:fillRect/>
          </a:stretch>
        </p:blipFill>
        <p:spPr>
          <a:xfrm>
            <a:off x="2155600" y="2523500"/>
            <a:ext cx="5126625" cy="253045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3" name="Shape 1163"/>
        <p:cNvGrpSpPr/>
        <p:nvPr/>
      </p:nvGrpSpPr>
      <p:grpSpPr>
        <a:xfrm>
          <a:off x="0" y="0"/>
          <a:ext cx="0" cy="0"/>
          <a:chOff x="0" y="0"/>
          <a:chExt cx="0" cy="0"/>
        </a:xfrm>
      </p:grpSpPr>
      <p:sp>
        <p:nvSpPr>
          <p:cNvPr id="1164" name="Google Shape;1164;p15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Curated Datasets</a:t>
            </a:r>
            <a:endParaRPr>
              <a:solidFill>
                <a:srgbClr val="38761D"/>
              </a:solidFill>
            </a:endParaRPr>
          </a:p>
        </p:txBody>
      </p:sp>
      <p:pic>
        <p:nvPicPr>
          <p:cNvPr id="1165" name="Google Shape;1165;p154"/>
          <p:cNvPicPr preferRelativeResize="0"/>
          <p:nvPr/>
        </p:nvPicPr>
        <p:blipFill>
          <a:blip r:embed="rId3">
            <a:alphaModFix/>
          </a:blip>
          <a:stretch>
            <a:fillRect/>
          </a:stretch>
        </p:blipFill>
        <p:spPr>
          <a:xfrm>
            <a:off x="0" y="0"/>
            <a:ext cx="1466275" cy="730575"/>
          </a:xfrm>
          <a:prstGeom prst="rect">
            <a:avLst/>
          </a:prstGeom>
          <a:noFill/>
          <a:ln>
            <a:noFill/>
          </a:ln>
        </p:spPr>
      </p:pic>
      <p:sp>
        <p:nvSpPr>
          <p:cNvPr id="1166" name="Google Shape;1166;p15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Curated Datasets - MNIST as an example</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MNIST is a dataset of </a:t>
            </a:r>
            <a:r>
              <a:rPr b="1" lang="en" sz="1200">
                <a:solidFill>
                  <a:srgbClr val="0000FF"/>
                </a:solidFill>
              </a:rPr>
              <a:t>70,000 images of handwritten digits, proportionally balanced across each digit</a:t>
            </a:r>
            <a:r>
              <a:rPr lang="en" sz="1200">
                <a:solidFill>
                  <a:schemeClr val="dk1"/>
                </a:solidFill>
              </a:rPr>
              <a:t>. It’s super easy to train a model to get near 100% accuracy on the dataset (and hence why it’s the hello world example of machine learning). But almost all “in the wild” application of the trained model will fail --because the distribution of images in MNIST is a subpopulation.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MNIST is a curated dataset.</a:t>
            </a:r>
            <a:r>
              <a:rPr lang="en" sz="1200">
                <a:solidFill>
                  <a:schemeClr val="dk1"/>
                </a:solidFill>
              </a:rPr>
              <a:t> That is, the data curator selected samples for inclusion whose characteristics meet a definition. In the case of MNIST, each sample is: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 28x28</a:t>
            </a:r>
            <a:r>
              <a:rPr lang="en" sz="1200">
                <a:solidFill>
                  <a:schemeClr val="dk1"/>
                </a:solidFill>
              </a:rPr>
              <a:t> pixel image,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with the </a:t>
            </a:r>
            <a:r>
              <a:rPr b="1" lang="en" sz="1200">
                <a:solidFill>
                  <a:schemeClr val="dk1"/>
                </a:solidFill>
              </a:rPr>
              <a:t>digit centered in the middle</a:t>
            </a: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a:t>
            </a:r>
            <a:r>
              <a:rPr b="1" lang="en" sz="1200">
                <a:solidFill>
                  <a:schemeClr val="dk1"/>
                </a:solidFill>
              </a:rPr>
              <a:t>digit is white and the background is gray</a:t>
            </a: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and there is </a:t>
            </a:r>
            <a:r>
              <a:rPr b="1" lang="en" sz="1200">
                <a:solidFill>
                  <a:schemeClr val="dk1"/>
                </a:solidFill>
              </a:rPr>
              <a:t>at least a 4 pixel padding around the digit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0" name="Shape 1170"/>
        <p:cNvGrpSpPr/>
        <p:nvPr/>
      </p:nvGrpSpPr>
      <p:grpSpPr>
        <a:xfrm>
          <a:off x="0" y="0"/>
          <a:ext cx="0" cy="0"/>
          <a:chOff x="0" y="0"/>
          <a:chExt cx="0" cy="0"/>
        </a:xfrm>
      </p:grpSpPr>
      <p:sp>
        <p:nvSpPr>
          <p:cNvPr id="1171" name="Google Shape;1171;p15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Environment Setup</a:t>
            </a:r>
            <a:endParaRPr>
              <a:solidFill>
                <a:srgbClr val="38761D"/>
              </a:solidFill>
            </a:endParaRPr>
          </a:p>
        </p:txBody>
      </p:sp>
      <p:pic>
        <p:nvPicPr>
          <p:cNvPr id="1172" name="Google Shape;1172;p155"/>
          <p:cNvPicPr preferRelativeResize="0"/>
          <p:nvPr/>
        </p:nvPicPr>
        <p:blipFill>
          <a:blip r:embed="rId3">
            <a:alphaModFix/>
          </a:blip>
          <a:stretch>
            <a:fillRect/>
          </a:stretch>
        </p:blipFill>
        <p:spPr>
          <a:xfrm>
            <a:off x="0" y="0"/>
            <a:ext cx="1466275" cy="730575"/>
          </a:xfrm>
          <a:prstGeom prst="rect">
            <a:avLst/>
          </a:prstGeom>
          <a:noFill/>
          <a:ln>
            <a:noFill/>
          </a:ln>
        </p:spPr>
      </p:pic>
      <p:sp>
        <p:nvSpPr>
          <p:cNvPr id="1173" name="Google Shape;1173;p15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Environment Setup</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is a code snippet we will use throughout our examples. It includes </a:t>
            </a:r>
            <a:r>
              <a:rPr b="1" lang="en" sz="1200">
                <a:solidFill>
                  <a:srgbClr val="0000FF"/>
                </a:solidFill>
              </a:rPr>
              <a:t>importing the Keras framework </a:t>
            </a:r>
            <a:r>
              <a:rPr lang="en" sz="1200"/>
              <a:t>for designing/training models, various Python libraries we will use</a:t>
            </a:r>
            <a:r>
              <a:rPr lang="en" sz="1200">
                <a:solidFill>
                  <a:schemeClr val="dk1"/>
                </a:solidFill>
              </a:rPr>
              <a:t>, and finally the </a:t>
            </a:r>
            <a:r>
              <a:rPr b="1" lang="en" sz="1200">
                <a:solidFill>
                  <a:srgbClr val="0000FF"/>
                </a:solidFill>
              </a:rPr>
              <a:t>loading of the MNIST dataset </a:t>
            </a:r>
            <a:r>
              <a:rPr lang="en" sz="1200"/>
              <a:t>that is </a:t>
            </a:r>
            <a:r>
              <a:rPr b="1" lang="en" sz="1200">
                <a:solidFill>
                  <a:srgbClr val="0000FF"/>
                </a:solidFill>
              </a:rPr>
              <a:t>prebuilt into the Keras framework</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74" name="Google Shape;1174;p155"/>
          <p:cNvGraphicFramePr/>
          <p:nvPr/>
        </p:nvGraphicFramePr>
        <p:xfrm>
          <a:off x="505550" y="1962313"/>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Keras classes we will use to build models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Activation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Dropout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utils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to_categorical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Keras library for the builtin MNIST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mnist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Other python modules for preparation/manipulating the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random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Get the builtin dataset from Keras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mnist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Google Shape;1179;p15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Dataset Preparation</a:t>
            </a:r>
            <a:endParaRPr>
              <a:solidFill>
                <a:srgbClr val="38761D"/>
              </a:solidFill>
            </a:endParaRPr>
          </a:p>
        </p:txBody>
      </p:sp>
      <p:pic>
        <p:nvPicPr>
          <p:cNvPr id="1180" name="Google Shape;1180;p156"/>
          <p:cNvPicPr preferRelativeResize="0"/>
          <p:nvPr/>
        </p:nvPicPr>
        <p:blipFill>
          <a:blip r:embed="rId3">
            <a:alphaModFix/>
          </a:blip>
          <a:stretch>
            <a:fillRect/>
          </a:stretch>
        </p:blipFill>
        <p:spPr>
          <a:xfrm>
            <a:off x="0" y="0"/>
            <a:ext cx="1466275" cy="730575"/>
          </a:xfrm>
          <a:prstGeom prst="rect">
            <a:avLst/>
          </a:prstGeom>
          <a:noFill/>
          <a:ln>
            <a:noFill/>
          </a:ln>
        </p:spPr>
      </p:pic>
      <p:sp>
        <p:nvSpPr>
          <p:cNvPr id="1181" name="Google Shape;1181;p15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Prepare Builtin Dataset</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None/>
            </a:pPr>
            <a:r>
              <a:rPr lang="en" sz="1200">
                <a:solidFill>
                  <a:schemeClr val="dk1"/>
                </a:solidFill>
              </a:rPr>
              <a:t>The dataset from Keras is </a:t>
            </a:r>
            <a:r>
              <a:rPr b="1" lang="en" sz="1200">
                <a:solidFill>
                  <a:srgbClr val="0000FF"/>
                </a:solidFill>
              </a:rPr>
              <a:t>in a generic format</a:t>
            </a:r>
            <a:r>
              <a:rPr lang="en" sz="1200">
                <a:solidFill>
                  <a:schemeClr val="dk1"/>
                </a:solidFill>
              </a:rPr>
              <a:t>, so we need to do some </a:t>
            </a:r>
            <a:r>
              <a:rPr b="1" lang="en" sz="1200">
                <a:solidFill>
                  <a:srgbClr val="0000FF"/>
                </a:solidFill>
              </a:rPr>
              <a:t>initial data preparation</a:t>
            </a:r>
            <a:r>
              <a:rPr lang="en" sz="1200">
                <a:solidFill>
                  <a:schemeClr val="dk1"/>
                </a:solidFill>
              </a:rPr>
              <a:t> to use it for training a dense neural network (DNN) and convolutional neural network (CNN). These include: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pixel data (x_train and x_test) are in the original INT8 values (0 .. 255). We will </a:t>
            </a:r>
            <a:r>
              <a:rPr b="1" lang="en" sz="1200">
                <a:solidFill>
                  <a:schemeClr val="dk1"/>
                </a:solidFill>
              </a:rPr>
              <a:t>normalize the pixel data to be between 0 and 1 as a FLOAT32</a:t>
            </a:r>
            <a:r>
              <a:rPr lang="en" sz="1200">
                <a:solidFill>
                  <a:schemeClr val="dk1"/>
                </a:solidFill>
              </a:rPr>
              <a: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image data are matrices of shape Height x Width (H x W). Keras expects tensors in the shape of </a:t>
            </a:r>
            <a:r>
              <a:rPr b="1" lang="en" sz="1200">
                <a:solidFill>
                  <a:schemeClr val="dk1"/>
                </a:solidFill>
              </a:rPr>
              <a:t>Height x Width x Channel. These are grayscale images, </a:t>
            </a:r>
            <a:r>
              <a:rPr lang="en" sz="1200">
                <a:solidFill>
                  <a:schemeClr val="dk1"/>
                </a:solidFill>
              </a:rPr>
              <a:t>so we will reshape the train and test data to (H x W x 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labels (y_train and y_test) are the original scalar value. We will </a:t>
            </a:r>
            <a:r>
              <a:rPr b="1" lang="en" sz="1200">
                <a:solidFill>
                  <a:schemeClr val="dk1"/>
                </a:solidFill>
              </a:rPr>
              <a:t>one-hot encode them into vectors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u="sng">
                <a:solidFill>
                  <a:schemeClr val="dk1"/>
                </a:solidFill>
              </a:rPr>
              <a:t>We are also going to set aside a copy of the test and training data before it’s been prepared.</a:t>
            </a:r>
            <a:endParaRPr sz="1200" u="sng">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5" name="Shape 1185"/>
        <p:cNvGrpSpPr/>
        <p:nvPr/>
      </p:nvGrpSpPr>
      <p:grpSpPr>
        <a:xfrm>
          <a:off x="0" y="0"/>
          <a:ext cx="0" cy="0"/>
          <a:chOff x="0" y="0"/>
          <a:chExt cx="0" cy="0"/>
        </a:xfrm>
      </p:grpSpPr>
      <p:sp>
        <p:nvSpPr>
          <p:cNvPr id="1186" name="Google Shape;1186;p15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Dataset Preparation</a:t>
            </a:r>
            <a:endParaRPr>
              <a:solidFill>
                <a:srgbClr val="38761D"/>
              </a:solidFill>
            </a:endParaRPr>
          </a:p>
        </p:txBody>
      </p:sp>
      <p:pic>
        <p:nvPicPr>
          <p:cNvPr id="1187" name="Google Shape;1187;p157"/>
          <p:cNvPicPr preferRelativeResize="0"/>
          <p:nvPr/>
        </p:nvPicPr>
        <p:blipFill>
          <a:blip r:embed="rId3">
            <a:alphaModFix/>
          </a:blip>
          <a:stretch>
            <a:fillRect/>
          </a:stretch>
        </p:blipFill>
        <p:spPr>
          <a:xfrm>
            <a:off x="0" y="0"/>
            <a:ext cx="1466275" cy="730575"/>
          </a:xfrm>
          <a:prstGeom prst="rect">
            <a:avLst/>
          </a:prstGeom>
          <a:noFill/>
          <a:ln>
            <a:noFill/>
          </a:ln>
        </p:spPr>
      </p:pic>
      <p:sp>
        <p:nvSpPr>
          <p:cNvPr id="1188" name="Google Shape;1188;p15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Prepare Builtin Dataset</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89" name="Google Shape;1189;p157"/>
          <p:cNvGraphicFramePr/>
          <p:nvPr/>
        </p:nvGraphicFramePr>
        <p:xfrm>
          <a:off x="670250" y="1220663"/>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set aside a copy of the original test data and training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x_test_copy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x_train_copy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normalize the training/test data and cast to float32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reshape for Keras from (H,W) to (H,W,C)</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(60000, 28, 28, 1) and (10000, 28, 28, 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We need to convert the labels to one-hot-encoding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y_train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y_train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y_test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y_test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(60000, 10) and (10000, 10)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"y_test"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3" name="Shape 1193"/>
        <p:cNvGrpSpPr/>
        <p:nvPr/>
      </p:nvGrpSpPr>
      <p:grpSpPr>
        <a:xfrm>
          <a:off x="0" y="0"/>
          <a:ext cx="0" cy="0"/>
          <a:chOff x="0" y="0"/>
          <a:chExt cx="0" cy="0"/>
        </a:xfrm>
      </p:grpSpPr>
      <p:sp>
        <p:nvSpPr>
          <p:cNvPr id="1194" name="Google Shape;1194;p15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195" name="Google Shape;1195;p158"/>
          <p:cNvPicPr preferRelativeResize="0"/>
          <p:nvPr/>
        </p:nvPicPr>
        <p:blipFill>
          <a:blip r:embed="rId3">
            <a:alphaModFix/>
          </a:blip>
          <a:stretch>
            <a:fillRect/>
          </a:stretch>
        </p:blipFill>
        <p:spPr>
          <a:xfrm>
            <a:off x="0" y="0"/>
            <a:ext cx="1466275" cy="730575"/>
          </a:xfrm>
          <a:prstGeom prst="rect">
            <a:avLst/>
          </a:prstGeom>
          <a:noFill/>
          <a:ln>
            <a:noFill/>
          </a:ln>
        </p:spPr>
      </p:pic>
      <p:sp>
        <p:nvSpPr>
          <p:cNvPr id="1196" name="Google Shape;1196;p15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Challenge (“In the Wild”)</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randomly choosing test data (holdout set) from this curated dataset, we will </a:t>
            </a:r>
            <a:r>
              <a:rPr b="1" lang="en" sz="1200">
                <a:solidFill>
                  <a:srgbClr val="0000FF"/>
                </a:solidFill>
              </a:rPr>
              <a:t>create two additional test datasets as examples of what the trained model may see in the wild</a:t>
            </a:r>
            <a:r>
              <a:rPr lang="en" sz="1200">
                <a:solidFill>
                  <a:schemeClr val="dk1"/>
                </a:solidFill>
              </a:rPr>
              <a:t>. We will use these two additional test datasets to </a:t>
            </a:r>
            <a:r>
              <a:rPr b="1" lang="en" sz="1200">
                <a:solidFill>
                  <a:srgbClr val="0000FF"/>
                </a:solidFill>
              </a:rPr>
              <a:t>demonstrate how the model will fail</a:t>
            </a:r>
            <a:r>
              <a:rPr lang="en" sz="1200">
                <a:solidFill>
                  <a:schemeClr val="dk1"/>
                </a:solidFill>
              </a:rPr>
              <a:t>, ways we might</a:t>
            </a:r>
            <a:r>
              <a:rPr b="1" lang="en" sz="1200">
                <a:solidFill>
                  <a:srgbClr val="0000FF"/>
                </a:solidFill>
              </a:rPr>
              <a:t> modify the training and dataset to overcome this</a:t>
            </a:r>
            <a:r>
              <a:rPr lang="en" sz="1200">
                <a:solidFill>
                  <a:schemeClr val="dk1"/>
                </a:solidFill>
              </a:rPr>
              <a:t>, and the limitations. The two additional test datasets are: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Inverted - The pixel data is inverted such that the images are now gray digits on white background.</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Shifted - The images are shifted 4 pixels to the right, and thus are not centered anymore. Since there is at least a padding of 4 pixels, none of the digits will be clipped.</a:t>
            </a:r>
            <a:endParaRPr b="1">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0" name="Shape 1200"/>
        <p:cNvGrpSpPr/>
        <p:nvPr/>
      </p:nvGrpSpPr>
      <p:grpSpPr>
        <a:xfrm>
          <a:off x="0" y="0"/>
          <a:ext cx="0" cy="0"/>
          <a:chOff x="0" y="0"/>
          <a:chExt cx="0" cy="0"/>
        </a:xfrm>
      </p:grpSpPr>
      <p:sp>
        <p:nvSpPr>
          <p:cNvPr id="1201" name="Google Shape;1201;p15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202" name="Google Shape;1202;p159"/>
          <p:cNvPicPr preferRelativeResize="0"/>
          <p:nvPr/>
        </p:nvPicPr>
        <p:blipFill>
          <a:blip r:embed="rId3">
            <a:alphaModFix/>
          </a:blip>
          <a:stretch>
            <a:fillRect/>
          </a:stretch>
        </p:blipFill>
        <p:spPr>
          <a:xfrm>
            <a:off x="0" y="0"/>
            <a:ext cx="1466275" cy="730575"/>
          </a:xfrm>
          <a:prstGeom prst="rect">
            <a:avLst/>
          </a:prstGeom>
          <a:noFill/>
          <a:ln>
            <a:noFill/>
          </a:ln>
        </p:spPr>
      </p:pic>
      <p:sp>
        <p:nvSpPr>
          <p:cNvPr id="1203" name="Google Shape;1203;p15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Challenge (“In the Wild”)</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are an example of a single test image from the original test data, the inverted test data and the shifted test data.</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b="1" lang="en" sz="1000">
                <a:solidFill>
                  <a:schemeClr val="dk1"/>
                </a:solidFill>
              </a:rPr>
              <a:t>Original		Inverted			Shifted</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04" name="Google Shape;1204;p159"/>
          <p:cNvGraphicFramePr/>
          <p:nvPr/>
        </p:nvGraphicFramePr>
        <p:xfrm>
          <a:off x="573950" y="1565263"/>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This is the inverted test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x_test_copy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This is the shifted test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roll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x_test_copy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reshape for Keras from (H,W) to (H,W,C)</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1205" name="Google Shape;1205;p159"/>
          <p:cNvPicPr preferRelativeResize="0"/>
          <p:nvPr/>
        </p:nvPicPr>
        <p:blipFill>
          <a:blip r:embed="rId4">
            <a:alphaModFix/>
          </a:blip>
          <a:stretch>
            <a:fillRect/>
          </a:stretch>
        </p:blipFill>
        <p:spPr>
          <a:xfrm>
            <a:off x="1402325" y="3914775"/>
            <a:ext cx="1228725" cy="1228725"/>
          </a:xfrm>
          <a:prstGeom prst="rect">
            <a:avLst/>
          </a:prstGeom>
          <a:noFill/>
          <a:ln>
            <a:noFill/>
          </a:ln>
        </p:spPr>
      </p:pic>
      <p:pic>
        <p:nvPicPr>
          <p:cNvPr id="1206" name="Google Shape;1206;p159"/>
          <p:cNvPicPr preferRelativeResize="0"/>
          <p:nvPr/>
        </p:nvPicPr>
        <p:blipFill>
          <a:blip r:embed="rId5">
            <a:alphaModFix/>
          </a:blip>
          <a:stretch>
            <a:fillRect/>
          </a:stretch>
        </p:blipFill>
        <p:spPr>
          <a:xfrm>
            <a:off x="3120200" y="3914775"/>
            <a:ext cx="1228725" cy="1228725"/>
          </a:xfrm>
          <a:prstGeom prst="rect">
            <a:avLst/>
          </a:prstGeom>
          <a:noFill/>
          <a:ln>
            <a:noFill/>
          </a:ln>
        </p:spPr>
      </p:pic>
      <p:pic>
        <p:nvPicPr>
          <p:cNvPr id="1207" name="Google Shape;1207;p159"/>
          <p:cNvPicPr preferRelativeResize="0"/>
          <p:nvPr/>
        </p:nvPicPr>
        <p:blipFill>
          <a:blip r:embed="rId6">
            <a:alphaModFix/>
          </a:blip>
          <a:stretch>
            <a:fillRect/>
          </a:stretch>
        </p:blipFill>
        <p:spPr>
          <a:xfrm>
            <a:off x="4838075" y="3910000"/>
            <a:ext cx="1238250" cy="12382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1" name="Shape 1211"/>
        <p:cNvGrpSpPr/>
        <p:nvPr/>
      </p:nvGrpSpPr>
      <p:grpSpPr>
        <a:xfrm>
          <a:off x="0" y="0"/>
          <a:ext cx="0" cy="0"/>
          <a:chOff x="0" y="0"/>
          <a:chExt cx="0" cy="0"/>
        </a:xfrm>
      </p:grpSpPr>
      <p:sp>
        <p:nvSpPr>
          <p:cNvPr id="1212" name="Google Shape;1212;p16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213" name="Google Shape;1213;p160"/>
          <p:cNvPicPr preferRelativeResize="0"/>
          <p:nvPr/>
        </p:nvPicPr>
        <p:blipFill>
          <a:blip r:embed="rId3">
            <a:alphaModFix/>
          </a:blip>
          <a:stretch>
            <a:fillRect/>
          </a:stretch>
        </p:blipFill>
        <p:spPr>
          <a:xfrm>
            <a:off x="0" y="0"/>
            <a:ext cx="1466275" cy="730575"/>
          </a:xfrm>
          <a:prstGeom prst="rect">
            <a:avLst/>
          </a:prstGeom>
          <a:noFill/>
          <a:ln>
            <a:noFill/>
          </a:ln>
        </p:spPr>
      </p:pic>
      <p:sp>
        <p:nvSpPr>
          <p:cNvPr id="1214" name="Google Shape;1214;p16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100">
                <a:solidFill>
                  <a:schemeClr val="dk1"/>
                </a:solidFill>
              </a:rPr>
              <a:t>Training as a DNN</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MNIST is so easy, we can build a classifier with 97%+ accuracy with a DNN (w/o the need for a CNN). Below is a code example of a function for constructing simple DNNs, consisting of:</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parameter nodes is a list specifying the number of nodes per layer.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input to the DNN are images in the shape 28x28x1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input is flattened into a 1D vector of length 784.</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There is an optional dropout (for regularization) after each layer.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last dense layer of 10 nodes with a softmax activation function is the classifier.</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15" name="Google Shape;1215;p160"/>
          <p:cNvGraphicFramePr/>
          <p:nvPr/>
        </p:nvGraphicFramePr>
        <p:xfrm>
          <a:off x="564300" y="2769238"/>
          <a:ext cx="3000000" cy="3000000"/>
        </p:xfrm>
        <a:graphic>
          <a:graphicData uri="http://schemas.openxmlformats.org/drawingml/2006/table">
            <a:tbl>
              <a:tblPr>
                <a:noFill/>
                <a:tableStyleId>{44C79E60-302F-4C3F-842E-BB4E706F5184}</a:tableStyleId>
              </a:tblPr>
              <a:tblGrid>
                <a:gridCol w="7862400"/>
              </a:tblGrid>
              <a:tr h="1702000">
                <a:tc>
                  <a:txBody>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DNN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nodes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dropout</a:t>
                      </a:r>
                      <a:r>
                        <a:rPr lang="en" sz="800">
                          <a:solidFill>
                            <a:srgbClr val="616161"/>
                          </a:solidFill>
                          <a:latin typeface="Consolas"/>
                          <a:ea typeface="Consolas"/>
                          <a:cs typeface="Consolas"/>
                          <a:sym typeface="Consolas"/>
                        </a:rPr>
                        <a:t>=</a:t>
                      </a:r>
                      <a:r>
                        <a:rPr lang="en" sz="800">
                          <a:solidFill>
                            <a:srgbClr val="9C27B0"/>
                          </a:solidFill>
                          <a:latin typeface="Consolas"/>
                          <a:ea typeface="Consolas"/>
                          <a:cs typeface="Consolas"/>
                          <a:sym typeface="Consolas"/>
                        </a:rPr>
                        <a:t>False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Sequential</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Flatten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input_shape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n_nodes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nodes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Dense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n_nodes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ReLU</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dropout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Dropout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0.5</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dropout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Dense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Activation</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'softmax'</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For a multi-class classification problem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compile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optimizer</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'rmsprop'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loss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'categorical_crossentropy'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metrics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'accuracy'</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summary</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model</a:t>
                      </a:r>
                      <a:endParaRPr sz="8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9" name="Shape 1219"/>
        <p:cNvGrpSpPr/>
        <p:nvPr/>
      </p:nvGrpSpPr>
      <p:grpSpPr>
        <a:xfrm>
          <a:off x="0" y="0"/>
          <a:ext cx="0" cy="0"/>
          <a:chOff x="0" y="0"/>
          <a:chExt cx="0" cy="0"/>
        </a:xfrm>
      </p:grpSpPr>
      <p:sp>
        <p:nvSpPr>
          <p:cNvPr id="1220" name="Google Shape;1220;p16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221" name="Google Shape;1221;p161"/>
          <p:cNvPicPr preferRelativeResize="0"/>
          <p:nvPr/>
        </p:nvPicPr>
        <p:blipFill>
          <a:blip r:embed="rId3">
            <a:alphaModFix/>
          </a:blip>
          <a:stretch>
            <a:fillRect/>
          </a:stretch>
        </p:blipFill>
        <p:spPr>
          <a:xfrm>
            <a:off x="0" y="0"/>
            <a:ext cx="1466275" cy="730575"/>
          </a:xfrm>
          <a:prstGeom prst="rect">
            <a:avLst/>
          </a:prstGeom>
          <a:noFill/>
          <a:ln>
            <a:noFill/>
          </a:ln>
        </p:spPr>
      </p:pic>
      <p:sp>
        <p:nvSpPr>
          <p:cNvPr id="1222" name="Google Shape;1222;p16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Training as a DNN</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our first test, we will train the dataset on a single layer (excluding the output layer) of 512 nodes.</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23" name="Google Shape;1223;p161"/>
          <p:cNvGraphicFramePr/>
          <p:nvPr/>
        </p:nvGraphicFramePr>
        <p:xfrm>
          <a:off x="564300" y="1507438"/>
          <a:ext cx="3000000" cy="3000000"/>
        </p:xfrm>
        <a:graphic>
          <a:graphicData uri="http://schemas.openxmlformats.org/drawingml/2006/table">
            <a:tbl>
              <a:tblPr>
                <a:noFill/>
                <a:tableStyleId>{44C79E60-302F-4C3F-842E-BB4E706F5184}</a:tableStyleId>
              </a:tblPr>
              <a:tblGrid>
                <a:gridCol w="7862400"/>
              </a:tblGrid>
              <a:tr h="140755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0.11250439590732676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0.9791</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DenseNets - Dense Blocks</a:t>
            </a:r>
            <a:endParaRPr>
              <a:solidFill>
                <a:srgbClr val="38761D"/>
              </a:solidFill>
            </a:endParaRPr>
          </a:p>
        </p:txBody>
      </p:sp>
      <p:pic>
        <p:nvPicPr>
          <p:cNvPr id="162" name="Google Shape;162;p27"/>
          <p:cNvPicPr preferRelativeResize="0"/>
          <p:nvPr/>
        </p:nvPicPr>
        <p:blipFill>
          <a:blip r:embed="rId3">
            <a:alphaModFix/>
          </a:blip>
          <a:stretch>
            <a:fillRect/>
          </a:stretch>
        </p:blipFill>
        <p:spPr>
          <a:xfrm>
            <a:off x="0" y="0"/>
            <a:ext cx="1466275" cy="730575"/>
          </a:xfrm>
          <a:prstGeom prst="rect">
            <a:avLst/>
          </a:prstGeom>
          <a:noFill/>
          <a:ln>
            <a:noFill/>
          </a:ln>
        </p:spPr>
      </p:pic>
      <p:sp>
        <p:nvSpPr>
          <p:cNvPr id="163" name="Google Shape;163;p2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DenseNet - </a:t>
            </a:r>
            <a:r>
              <a:rPr b="1" lang="en" sz="1200">
                <a:solidFill>
                  <a:schemeClr val="dk1"/>
                </a:solidFill>
              </a:rPr>
              <a:t>Dense Blocks</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164" name="Google Shape;164;p27"/>
          <p:cNvGraphicFramePr/>
          <p:nvPr/>
        </p:nvGraphicFramePr>
        <p:xfrm>
          <a:off x="423363" y="1073150"/>
          <a:ext cx="3000000" cy="3000000"/>
        </p:xfrm>
        <a:graphic>
          <a:graphicData uri="http://schemas.openxmlformats.org/drawingml/2006/table">
            <a:tbl>
              <a:tblPr>
                <a:noFill/>
                <a:tableStyleId>{44C79E60-302F-4C3F-842E-BB4E706F5184}</a:tableStyleId>
              </a:tblPr>
              <a:tblGrid>
                <a:gridCol w="7977975"/>
              </a:tblGrid>
              <a:tr h="127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dense_block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nblocks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Construct a group of residual blocks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_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nblocks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residual_block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residual_block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 </a:t>
                      </a:r>
                      <a:r>
                        <a:rPr lang="en" sz="1000">
                          <a:solidFill>
                            <a:srgbClr val="455A64"/>
                          </a:solidFill>
                          <a:latin typeface="Consolas"/>
                          <a:ea typeface="Consolas"/>
                          <a:cs typeface="Consolas"/>
                          <a:sym typeface="Consolas"/>
                        </a:rPr>
                        <a:t># remember input tensor into residual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Bottleneck convolution, expand filters by 4 (DenseNet-B)</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3 x 3 convolution with padding=same to preserve same shape of feature maps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nb_filters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Concatenate the input (identity) with the output of the residual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Concatenation (vs. merging) provides Feature Reuse between layers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7" name="Shape 1227"/>
        <p:cNvGrpSpPr/>
        <p:nvPr/>
      </p:nvGrpSpPr>
      <p:grpSpPr>
        <a:xfrm>
          <a:off x="0" y="0"/>
          <a:ext cx="0" cy="0"/>
          <a:chOff x="0" y="0"/>
          <a:chExt cx="0" cy="0"/>
        </a:xfrm>
      </p:grpSpPr>
      <p:sp>
        <p:nvSpPr>
          <p:cNvPr id="1228" name="Google Shape;1228;p16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229" name="Google Shape;1229;p162"/>
          <p:cNvPicPr preferRelativeResize="0"/>
          <p:nvPr/>
        </p:nvPicPr>
        <p:blipFill>
          <a:blip r:embed="rId3">
            <a:alphaModFix/>
          </a:blip>
          <a:stretch>
            <a:fillRect/>
          </a:stretch>
        </p:blipFill>
        <p:spPr>
          <a:xfrm>
            <a:off x="0" y="0"/>
            <a:ext cx="1466275" cy="730575"/>
          </a:xfrm>
          <a:prstGeom prst="rect">
            <a:avLst/>
          </a:prstGeom>
          <a:noFill/>
          <a:ln>
            <a:noFill/>
          </a:ln>
        </p:spPr>
      </p:pic>
      <p:sp>
        <p:nvSpPr>
          <p:cNvPr id="1230" name="Google Shape;1230;p16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Training as a DNN</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So far looks good. Let’s </a:t>
            </a:r>
            <a:r>
              <a:rPr b="1" lang="en" sz="1200">
                <a:solidFill>
                  <a:srgbClr val="0000FF"/>
                </a:solidFill>
              </a:rPr>
              <a:t>now try the model on the inverted and shifted test datasets</a:t>
            </a:r>
            <a:r>
              <a:rPr lang="en" sz="1200">
                <a:solidFill>
                  <a:schemeClr val="dk1"/>
                </a:solidFill>
              </a:rPr>
              <a:t>. Our accuracy on the inverted is only 2%, and on the shifted it does better but only 41%.</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rPr lang="en" sz="1200">
                <a:solidFill>
                  <a:schemeClr val="dk1"/>
                </a:solidFill>
              </a:rPr>
              <a:t>What happened? For the inverted, it </a:t>
            </a:r>
            <a:r>
              <a:rPr b="1" lang="en" sz="1200">
                <a:solidFill>
                  <a:srgbClr val="0000FF"/>
                </a:solidFill>
              </a:rPr>
              <a:t>looks like our model learned the gray background and the whiteness of the digit as part of the digit recognition</a:t>
            </a:r>
            <a:r>
              <a:rPr lang="en" sz="1200">
                <a:solidFill>
                  <a:schemeClr val="dk1"/>
                </a:solidFill>
              </a:rPr>
              <a:t>. Thus, when we inverted it, it totally failed to classify it.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For the shifted, a dense layer does not preserve spatial relationships between the pixels</a:t>
            </a:r>
            <a:r>
              <a:rPr lang="en" sz="1200">
                <a:solidFill>
                  <a:schemeClr val="dk1"/>
                </a:solidFill>
              </a:rPr>
              <a:t>. Each pixel is a unique feature. Thus, even the shift of a few pixels was enough to dramatically drop the accuracy.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31" name="Google Shape;1231;p162"/>
          <p:cNvGraphicFramePr/>
          <p:nvPr/>
        </p:nvGraphicFramePr>
        <p:xfrm>
          <a:off x="564300" y="1594113"/>
          <a:ext cx="3000000" cy="3000000"/>
        </p:xfrm>
        <a:graphic>
          <a:graphicData uri="http://schemas.openxmlformats.org/drawingml/2006/table">
            <a:tbl>
              <a:tblPr>
                <a:noFill/>
                <a:tableStyleId>{44C79E60-302F-4C3F-842E-BB4E706F5184}</a:tableStyleId>
              </a:tblPr>
              <a:tblGrid>
                <a:gridCol w="7862400"/>
              </a:tblGrid>
              <a:tr h="145987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15.660332287597656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0.0206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7.46930496673584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0.4107</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5" name="Shape 1235"/>
        <p:cNvGrpSpPr/>
        <p:nvPr/>
      </p:nvGrpSpPr>
      <p:grpSpPr>
        <a:xfrm>
          <a:off x="0" y="0"/>
          <a:ext cx="0" cy="0"/>
          <a:chOff x="0" y="0"/>
          <a:chExt cx="0" cy="0"/>
        </a:xfrm>
      </p:grpSpPr>
      <p:sp>
        <p:nvSpPr>
          <p:cNvPr id="1236" name="Google Shape;1236;p16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237" name="Google Shape;1237;p163"/>
          <p:cNvPicPr preferRelativeResize="0"/>
          <p:nvPr/>
        </p:nvPicPr>
        <p:blipFill>
          <a:blip r:embed="rId3">
            <a:alphaModFix/>
          </a:blip>
          <a:stretch>
            <a:fillRect/>
          </a:stretch>
        </p:blipFill>
        <p:spPr>
          <a:xfrm>
            <a:off x="0" y="0"/>
            <a:ext cx="1466275" cy="730575"/>
          </a:xfrm>
          <a:prstGeom prst="rect">
            <a:avLst/>
          </a:prstGeom>
          <a:noFill/>
          <a:ln>
            <a:noFill/>
          </a:ln>
        </p:spPr>
      </p:pic>
      <p:sp>
        <p:nvSpPr>
          <p:cNvPr id="1238" name="Google Shape;1238;p16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DNN - Add More Nodes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So an approach one might guess to improve the accuracy is to </a:t>
            </a:r>
            <a:r>
              <a:rPr lang="en" sz="1200" u="sng">
                <a:solidFill>
                  <a:schemeClr val="dk1"/>
                </a:solidFill>
              </a:rPr>
              <a:t>increase the number of nodes in the input layer </a:t>
            </a:r>
            <a:r>
              <a:rPr lang="en" sz="1200">
                <a:solidFill>
                  <a:schemeClr val="dk1"/>
                </a:solidFill>
              </a:rPr>
              <a:t>--more nodes, better learning. Let’s repeat the same test with 1024 nodes.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W</a:t>
            </a:r>
            <a:r>
              <a:rPr lang="en" sz="1200">
                <a:solidFill>
                  <a:schemeClr val="dk1"/>
                </a:solidFill>
              </a:rPr>
              <a:t>e see a marginal increase on the inverted to about 5%, but it’s so low that’s probably just noise, and the accuracy on the shifted is about the same at 40%</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39" name="Google Shape;1239;p163"/>
          <p:cNvGraphicFramePr/>
          <p:nvPr/>
        </p:nvGraphicFramePr>
        <p:xfrm>
          <a:off x="564300" y="1594113"/>
          <a:ext cx="3000000" cy="3000000"/>
        </p:xfrm>
        <a:graphic>
          <a:graphicData uri="http://schemas.openxmlformats.org/drawingml/2006/table">
            <a:tbl>
              <a:tblPr>
                <a:noFill/>
                <a:tableStyleId>{44C79E60-302F-4C3F-842E-BB4E706F5184}</a:tableStyleId>
              </a:tblPr>
              <a:tblGrid>
                <a:gridCol w="7862400"/>
              </a:tblGrid>
              <a:tr h="145987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1024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15.157325344848633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0.0489</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7.736222146606445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0.4038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3" name="Shape 1243"/>
        <p:cNvGrpSpPr/>
        <p:nvPr/>
      </p:nvGrpSpPr>
      <p:grpSpPr>
        <a:xfrm>
          <a:off x="0" y="0"/>
          <a:ext cx="0" cy="0"/>
          <a:chOff x="0" y="0"/>
          <a:chExt cx="0" cy="0"/>
        </a:xfrm>
      </p:grpSpPr>
      <p:sp>
        <p:nvSpPr>
          <p:cNvPr id="1244" name="Google Shape;1244;p16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245" name="Google Shape;1245;p164"/>
          <p:cNvPicPr preferRelativeResize="0"/>
          <p:nvPr/>
        </p:nvPicPr>
        <p:blipFill>
          <a:blip r:embed="rId3">
            <a:alphaModFix/>
          </a:blip>
          <a:stretch>
            <a:fillRect/>
          </a:stretch>
        </p:blipFill>
        <p:spPr>
          <a:xfrm>
            <a:off x="0" y="0"/>
            <a:ext cx="1466275" cy="730575"/>
          </a:xfrm>
          <a:prstGeom prst="rect">
            <a:avLst/>
          </a:prstGeom>
          <a:noFill/>
          <a:ln>
            <a:noFill/>
          </a:ln>
        </p:spPr>
      </p:pic>
      <p:sp>
        <p:nvSpPr>
          <p:cNvPr id="1246" name="Google Shape;1246;p16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DNN - Add More Layers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So another approach one might guess is to</a:t>
            </a:r>
            <a:r>
              <a:rPr lang="en" sz="1200" u="sng">
                <a:solidFill>
                  <a:schemeClr val="dk1"/>
                </a:solidFill>
              </a:rPr>
              <a:t> increase the number of layers</a:t>
            </a:r>
            <a:r>
              <a:rPr lang="en" sz="1200">
                <a:solidFill>
                  <a:schemeClr val="dk1"/>
                </a:solidFill>
              </a:rPr>
              <a:t>. This time let’s make the DNN with two 512 node layers.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rPr lang="en" sz="1200">
                <a:solidFill>
                  <a:schemeClr val="dk1"/>
                </a:solidFill>
              </a:rPr>
              <a:t>We see another slight increase in the shifted to 10%. But did it really improve. We have 10 classes (digits). If we made random guesses we be right 10% of the time. </a:t>
            </a:r>
            <a:r>
              <a:rPr b="1" lang="en" sz="1200">
                <a:solidFill>
                  <a:srgbClr val="0000FF"/>
                </a:solidFill>
              </a:rPr>
              <a:t>This is still purely a random outcome --nothing learned here</a:t>
            </a:r>
            <a:r>
              <a:rPr lang="en" sz="1200">
                <a:solidFill>
                  <a:schemeClr val="dk1"/>
                </a:solidFill>
              </a:rPr>
              <a:t>. Looks like adding layers did not aid in learning the spatial relationships either.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47" name="Google Shape;1247;p164"/>
          <p:cNvGraphicFramePr/>
          <p:nvPr/>
        </p:nvGraphicFramePr>
        <p:xfrm>
          <a:off x="564300" y="1594113"/>
          <a:ext cx="3000000" cy="3000000"/>
        </p:xfrm>
        <a:graphic>
          <a:graphicData uri="http://schemas.openxmlformats.org/drawingml/2006/table">
            <a:tbl>
              <a:tblPr>
                <a:noFill/>
                <a:tableStyleId>{44C79E60-302F-4C3F-842E-BB4E706F5184}</a:tableStyleId>
              </a:tblPr>
              <a:tblGrid>
                <a:gridCol w="7862400"/>
              </a:tblGrid>
              <a:tr h="145987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512, 512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14.464950880432129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0.1025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8.786513813018798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0.3887</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1" name="Shape 1251"/>
        <p:cNvGrpSpPr/>
        <p:nvPr/>
      </p:nvGrpSpPr>
      <p:grpSpPr>
        <a:xfrm>
          <a:off x="0" y="0"/>
          <a:ext cx="0" cy="0"/>
          <a:chOff x="0" y="0"/>
          <a:chExt cx="0" cy="0"/>
        </a:xfrm>
      </p:grpSpPr>
      <p:sp>
        <p:nvSpPr>
          <p:cNvPr id="1252" name="Google Shape;1252;p16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253" name="Google Shape;1253;p165"/>
          <p:cNvPicPr preferRelativeResize="0"/>
          <p:nvPr/>
        </p:nvPicPr>
        <p:blipFill>
          <a:blip r:embed="rId3">
            <a:alphaModFix/>
          </a:blip>
          <a:stretch>
            <a:fillRect/>
          </a:stretch>
        </p:blipFill>
        <p:spPr>
          <a:xfrm>
            <a:off x="0" y="0"/>
            <a:ext cx="1466275" cy="730575"/>
          </a:xfrm>
          <a:prstGeom prst="rect">
            <a:avLst/>
          </a:prstGeom>
          <a:noFill/>
          <a:ln>
            <a:noFill/>
          </a:ln>
        </p:spPr>
      </p:pic>
      <p:sp>
        <p:nvSpPr>
          <p:cNvPr id="1254" name="Google Shape;1254;p16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DNN - Add Regularization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Another approach would be to </a:t>
            </a:r>
            <a:r>
              <a:rPr lang="en" sz="1200" u="sng">
                <a:solidFill>
                  <a:schemeClr val="dk1"/>
                </a:solidFill>
              </a:rPr>
              <a:t>add some regularization to prevent overfitting the model to the training data</a:t>
            </a:r>
            <a:r>
              <a:rPr lang="en" sz="1200">
                <a:solidFill>
                  <a:schemeClr val="dk1"/>
                </a:solidFill>
              </a:rPr>
              <a:t> and be more generalized. We will use the same two layer DNN of 512 nodes per layer, and add a 50% dropout after the first layer and 25% dropout after the second layer. It’s a common practice to use a higher dropout at the first layer where the layer is learning coarse features and smaller dropout at subsequent layers which are learning finer features.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rPr lang="en" sz="1200">
                <a:solidFill>
                  <a:schemeClr val="dk1"/>
                </a:solidFill>
              </a:rPr>
              <a:t>Nope, no improvement. Thus widening a layer, adding layers, and regularization did not help in training the model to recognize the digits in our alternate test datasets.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55" name="Google Shape;1255;p165"/>
          <p:cNvGraphicFramePr/>
          <p:nvPr/>
        </p:nvGraphicFramePr>
        <p:xfrm>
          <a:off x="459650" y="2104588"/>
          <a:ext cx="3000000" cy="3000000"/>
        </p:xfrm>
        <a:graphic>
          <a:graphicData uri="http://schemas.openxmlformats.org/drawingml/2006/table">
            <a:tbl>
              <a:tblPr>
                <a:noFill/>
                <a:tableStyleId>{44C79E60-302F-4C3F-842E-BB4E706F5184}</a:tableStyleId>
              </a:tblPr>
              <a:tblGrid>
                <a:gridCol w="7862400"/>
              </a:tblGrid>
              <a:tr h="145987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15.862942279052735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0.0144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8.341207506561279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0.3965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sp>
        <p:nvSpPr>
          <p:cNvPr id="1260" name="Google Shape;1260;p16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261" name="Google Shape;1261;p166"/>
          <p:cNvPicPr preferRelativeResize="0"/>
          <p:nvPr/>
        </p:nvPicPr>
        <p:blipFill>
          <a:blip r:embed="rId3">
            <a:alphaModFix/>
          </a:blip>
          <a:stretch>
            <a:fillRect/>
          </a:stretch>
        </p:blipFill>
        <p:spPr>
          <a:xfrm>
            <a:off x="0" y="0"/>
            <a:ext cx="1466275" cy="730575"/>
          </a:xfrm>
          <a:prstGeom prst="rect">
            <a:avLst/>
          </a:prstGeom>
          <a:noFill/>
          <a:ln>
            <a:noFill/>
          </a:ln>
        </p:spPr>
      </p:pic>
      <p:sp>
        <p:nvSpPr>
          <p:cNvPr id="1262" name="Google Shape;1262;p16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as a CNN</a:t>
            </a:r>
            <a:endParaRPr b="1" sz="1200">
              <a:solidFill>
                <a:schemeClr val="dk1"/>
              </a:solidFill>
            </a:endParaRPr>
          </a:p>
          <a:p>
            <a:pPr indent="0" lvl="0" marL="0" rtl="0" algn="l">
              <a:lnSpc>
                <a:spcPct val="115000"/>
              </a:lnSpc>
              <a:spcBef>
                <a:spcPts val="0"/>
              </a:spcBef>
              <a:spcAft>
                <a:spcPts val="0"/>
              </a:spcAft>
              <a:buNone/>
            </a:pPr>
            <a:r>
              <a:rPr b="1" lang="en" sz="1200">
                <a:solidFill>
                  <a:srgbClr val="0000FF"/>
                </a:solidFill>
              </a:rPr>
              <a:t>With convolutional layers, we should at least learn the spatial relationships</a:t>
            </a:r>
            <a:r>
              <a:rPr lang="en" sz="1200">
                <a:solidFill>
                  <a:schemeClr val="dk1"/>
                </a:solidFill>
              </a:rPr>
              <a:t>. Perhaps the convolutional layers will also filter out the background as well as the whiteness of the digits. Below is the code for constructing our CNNs: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parameter filters is a list specifying the number of filters per convolution.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input to the CNN are images in the shape 28x28x1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max pooling which reduces the feature map sizes by 75% after each convolution.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dropout (regularization) of 25% after each convolution/max pooling layer.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last dense layer of 10 nodes with a softmax activation function is the classifier.</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63" name="Google Shape;1263;p166"/>
          <p:cNvGraphicFramePr/>
          <p:nvPr/>
        </p:nvGraphicFramePr>
        <p:xfrm>
          <a:off x="573925" y="2634388"/>
          <a:ext cx="3000000" cy="3000000"/>
        </p:xfrm>
        <a:graphic>
          <a:graphicData uri="http://schemas.openxmlformats.org/drawingml/2006/table">
            <a:tbl>
              <a:tblPr>
                <a:noFill/>
                <a:tableStyleId>{44C79E60-302F-4C3F-842E-BB4E706F5184}</a:tableStyleId>
              </a:tblPr>
              <a:tblGrid>
                <a:gridCol w="7862400"/>
              </a:tblGrid>
              <a:tr h="1702000">
                <a:tc>
                  <a:txBody>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CNN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filters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Sequential</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first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True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n_filters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filters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first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Conv2D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n_filters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strides</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input_shape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else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Conv2D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n_filters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strides</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ReLU</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MaxPooling2D</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strides</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Dropout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0.25</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Flatten</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Dense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Activation</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'softmax'</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For a multi-class classification problem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compile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optimizer</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'rmsprop'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loss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'categorical_crossentropy'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metrics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'accuracy'</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model</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16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269" name="Google Shape;1269;p167"/>
          <p:cNvPicPr preferRelativeResize="0"/>
          <p:nvPr/>
        </p:nvPicPr>
        <p:blipFill>
          <a:blip r:embed="rId3">
            <a:alphaModFix/>
          </a:blip>
          <a:stretch>
            <a:fillRect/>
          </a:stretch>
        </p:blipFill>
        <p:spPr>
          <a:xfrm>
            <a:off x="0" y="0"/>
            <a:ext cx="1466275" cy="730575"/>
          </a:xfrm>
          <a:prstGeom prst="rect">
            <a:avLst/>
          </a:prstGeom>
          <a:noFill/>
          <a:ln>
            <a:noFill/>
          </a:ln>
        </p:spPr>
      </p:pic>
      <p:sp>
        <p:nvSpPr>
          <p:cNvPr id="1270" name="Google Shape;1270;p16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as a CNN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start with a CNN </a:t>
            </a:r>
            <a:r>
              <a:rPr lang="en" sz="1200" u="sng">
                <a:solidFill>
                  <a:schemeClr val="dk1"/>
                </a:solidFill>
              </a:rPr>
              <a:t>with a single convolutional layer of 16 filters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can see we went from a previous high of 10% accuracy on the inverted data to 50% accuracy. Thus,</a:t>
            </a:r>
            <a:r>
              <a:rPr b="1" lang="en" sz="1200">
                <a:solidFill>
                  <a:srgbClr val="0000FF"/>
                </a:solidFill>
              </a:rPr>
              <a:t> it does seem the convolutional layers help filter out (not learn) the background or whiteness of the digits</a:t>
            </a:r>
            <a:r>
              <a:rPr lang="en" sz="1200">
                <a:solidFill>
                  <a:schemeClr val="dk1"/>
                </a:solidFill>
              </a:rPr>
              <a:t>. But it’s still far too low in accuracy. For the shifted, we increased to 57%. Still below our target, but </a:t>
            </a:r>
            <a:r>
              <a:rPr b="1" lang="en" sz="1200">
                <a:solidFill>
                  <a:srgbClr val="0000FF"/>
                </a:solidFill>
              </a:rPr>
              <a:t>we can also see now have the convolutional layers are learning the spatial relationships.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71" name="Google Shape;1271;p167"/>
          <p:cNvGraphicFramePr/>
          <p:nvPr/>
        </p:nvGraphicFramePr>
        <p:xfrm>
          <a:off x="554650" y="1603763"/>
          <a:ext cx="3000000" cy="3000000"/>
        </p:xfrm>
        <a:graphic>
          <a:graphicData uri="http://schemas.openxmlformats.org/drawingml/2006/table">
            <a:tbl>
              <a:tblPr>
                <a:noFill/>
                <a:tableStyleId>{44C79E60-302F-4C3F-842E-BB4E706F5184}</a:tableStyleId>
              </a:tblPr>
              <a:tblGrid>
                <a:gridCol w="7862400"/>
              </a:tblGrid>
              <a:tr h="1702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0.05741905354047194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0.9809</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2.1893138484954835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0.5302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2.231996842956543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0.5682</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sp>
        <p:nvSpPr>
          <p:cNvPr id="1276" name="Google Shape;1276;p16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277" name="Google Shape;1277;p168"/>
          <p:cNvPicPr preferRelativeResize="0"/>
          <p:nvPr/>
        </p:nvPicPr>
        <p:blipFill>
          <a:blip r:embed="rId3">
            <a:alphaModFix/>
          </a:blip>
          <a:stretch>
            <a:fillRect/>
          </a:stretch>
        </p:blipFill>
        <p:spPr>
          <a:xfrm>
            <a:off x="0" y="0"/>
            <a:ext cx="1466275" cy="730575"/>
          </a:xfrm>
          <a:prstGeom prst="rect">
            <a:avLst/>
          </a:prstGeom>
          <a:noFill/>
          <a:ln>
            <a:noFill/>
          </a:ln>
        </p:spPr>
      </p:pic>
      <p:sp>
        <p:nvSpPr>
          <p:cNvPr id="1278" name="Google Shape;1278;p16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as a CNN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one convolutional layer improved things, let’s see how much better we can do </a:t>
            </a:r>
            <a:r>
              <a:rPr lang="en" sz="1200" u="sng">
                <a:solidFill>
                  <a:schemeClr val="dk1"/>
                </a:solidFill>
              </a:rPr>
              <a:t>with two convolutional layers</a:t>
            </a:r>
            <a:r>
              <a:rPr lang="en" sz="1200">
                <a:solidFill>
                  <a:schemeClr val="dk1"/>
                </a:solidFill>
              </a:rPr>
              <a:t>. We will use two layers, the first with 16 filters and the second with 32 filters. It’s a common practice to double the number of filters as you get successively deeper into a CNN.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Our inverted test data went up to 63%. So </a:t>
            </a:r>
            <a:r>
              <a:rPr b="1" lang="en" sz="1200">
                <a:solidFill>
                  <a:srgbClr val="0000FF"/>
                </a:solidFill>
              </a:rPr>
              <a:t>it’s more learning to filter out the background and whiteness of the digits, but still not there</a:t>
            </a:r>
            <a:r>
              <a:rPr lang="en" sz="1200">
                <a:solidFill>
                  <a:schemeClr val="dk1"/>
                </a:solidFill>
              </a:rPr>
              <a:t>. Our shifted test jumped to 76%. So you can </a:t>
            </a:r>
            <a:r>
              <a:rPr b="1" lang="en" sz="1200">
                <a:solidFill>
                  <a:srgbClr val="0000FF"/>
                </a:solidFill>
              </a:rPr>
              <a:t>see how convolutional layers are learning the spatial relationships in the digits vs. position</a:t>
            </a:r>
            <a:r>
              <a:rPr lang="en" sz="1200">
                <a:solidFill>
                  <a:schemeClr val="dk1"/>
                </a:solidFill>
              </a:rPr>
              <a:t> in the image (compared to a DNN).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79" name="Google Shape;1279;p168"/>
          <p:cNvGraphicFramePr/>
          <p:nvPr/>
        </p:nvGraphicFramePr>
        <p:xfrm>
          <a:off x="583525" y="1892738"/>
          <a:ext cx="3000000" cy="3000000"/>
        </p:xfrm>
        <a:graphic>
          <a:graphicData uri="http://schemas.openxmlformats.org/drawingml/2006/table">
            <a:tbl>
              <a:tblPr>
                <a:noFill/>
                <a:tableStyleId>{44C79E60-302F-4C3F-842E-BB4E706F5184}</a:tableStyleId>
              </a:tblPr>
              <a:tblGrid>
                <a:gridCol w="7862400"/>
              </a:tblGrid>
              <a:tr h="1702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16, 32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1.2761547603607177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0.6332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0.6951200264453888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0.7679</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3" name="Shape 1283"/>
        <p:cNvGrpSpPr/>
        <p:nvPr/>
      </p:nvGrpSpPr>
      <p:grpSpPr>
        <a:xfrm>
          <a:off x="0" y="0"/>
          <a:ext cx="0" cy="0"/>
          <a:chOff x="0" y="0"/>
          <a:chExt cx="0" cy="0"/>
        </a:xfrm>
      </p:grpSpPr>
      <p:sp>
        <p:nvSpPr>
          <p:cNvPr id="1284" name="Google Shape;1284;p16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285" name="Google Shape;1285;p169"/>
          <p:cNvPicPr preferRelativeResize="0"/>
          <p:nvPr/>
        </p:nvPicPr>
        <p:blipFill>
          <a:blip r:embed="rId3">
            <a:alphaModFix/>
          </a:blip>
          <a:stretch>
            <a:fillRect/>
          </a:stretch>
        </p:blipFill>
        <p:spPr>
          <a:xfrm>
            <a:off x="0" y="0"/>
            <a:ext cx="1466275" cy="730575"/>
          </a:xfrm>
          <a:prstGeom prst="rect">
            <a:avLst/>
          </a:prstGeom>
          <a:noFill/>
          <a:ln>
            <a:noFill/>
          </a:ln>
        </p:spPr>
      </p:pic>
      <p:sp>
        <p:nvSpPr>
          <p:cNvPr id="1286" name="Google Shape;1286;p16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u="sng">
                <a:solidFill>
                  <a:schemeClr val="dk1"/>
                </a:solidFill>
              </a:rPr>
              <a:t>Let’s use image augmentation</a:t>
            </a:r>
            <a:r>
              <a:rPr lang="en" sz="1200">
                <a:solidFill>
                  <a:schemeClr val="dk1"/>
                </a:solidFill>
              </a:rPr>
              <a:t>. Image augmentation is a process for generating new samples from existing samples by making some small modifications, such that the modification would not change what the image would be classified as, and the image would be still recognized by the human eye as being that class.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adding more samples to the training set, certain types of augmentation can also </a:t>
            </a:r>
            <a:r>
              <a:rPr b="1" lang="en" sz="1200">
                <a:solidFill>
                  <a:srgbClr val="0000FF"/>
                </a:solidFill>
              </a:rPr>
              <a:t>aid in generalizing the model to accurately classify images outside of the test (holdout) dataset </a:t>
            </a:r>
            <a:r>
              <a:rPr lang="en" sz="1200">
                <a:solidFill>
                  <a:schemeClr val="dk1"/>
                </a:solidFill>
              </a:rPr>
              <a:t>that it would’ve otherwise failed 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are going to </a:t>
            </a:r>
            <a:r>
              <a:rPr b="1" lang="en" sz="1200">
                <a:solidFill>
                  <a:srgbClr val="0000FF"/>
                </a:solidFill>
              </a:rPr>
              <a:t>improve this by using image augmentation to randomly shift the image left or right upto 20%</a:t>
            </a:r>
            <a:r>
              <a:rPr lang="en" sz="1200">
                <a:solidFill>
                  <a:schemeClr val="dk1"/>
                </a:solidFill>
              </a:rPr>
              <a:t>. Since our images are 28 pixels wide, 20% would mean that the image gets shifted a maximum of six pixels in either direction. We have a minimum of a four pixel boundary, so there will be little to no clipping of the digits.</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0" name="Shape 1290"/>
        <p:cNvGrpSpPr/>
        <p:nvPr/>
      </p:nvGrpSpPr>
      <p:grpSpPr>
        <a:xfrm>
          <a:off x="0" y="0"/>
          <a:ext cx="0" cy="0"/>
          <a:chOff x="0" y="0"/>
          <a:chExt cx="0" cy="0"/>
        </a:xfrm>
      </p:grpSpPr>
      <p:sp>
        <p:nvSpPr>
          <p:cNvPr id="1291" name="Google Shape;1291;p17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292" name="Google Shape;1292;p170"/>
          <p:cNvPicPr preferRelativeResize="0"/>
          <p:nvPr/>
        </p:nvPicPr>
        <p:blipFill>
          <a:blip r:embed="rId3">
            <a:alphaModFix/>
          </a:blip>
          <a:stretch>
            <a:fillRect/>
          </a:stretch>
        </p:blipFill>
        <p:spPr>
          <a:xfrm>
            <a:off x="0" y="0"/>
            <a:ext cx="1466275" cy="730575"/>
          </a:xfrm>
          <a:prstGeom prst="rect">
            <a:avLst/>
          </a:prstGeom>
          <a:noFill/>
          <a:ln>
            <a:noFill/>
          </a:ln>
        </p:spPr>
      </p:pic>
      <p:sp>
        <p:nvSpPr>
          <p:cNvPr id="1293" name="Google Shape;1293;p17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We will use the </a:t>
            </a:r>
            <a:r>
              <a:rPr lang="en" sz="1200">
                <a:solidFill>
                  <a:srgbClr val="0D904F"/>
                </a:solidFill>
                <a:latin typeface="Consolas"/>
                <a:ea typeface="Consolas"/>
                <a:cs typeface="Consolas"/>
                <a:sym typeface="Consolas"/>
              </a:rPr>
              <a:t>ImageDataGenerator</a:t>
            </a:r>
            <a:r>
              <a:rPr lang="en" sz="1200">
                <a:solidFill>
                  <a:schemeClr val="dk1"/>
                </a:solidFill>
              </a:rPr>
              <a:t> class in Keras to do the image augmentation. In the code example below, we do the following: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Create the same CNN model as before.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Instantiate an </a:t>
            </a:r>
            <a:r>
              <a:rPr lang="en" sz="1200">
                <a:solidFill>
                  <a:srgbClr val="0D904F"/>
                </a:solidFill>
                <a:latin typeface="Consolas"/>
                <a:ea typeface="Consolas"/>
                <a:cs typeface="Consolas"/>
                <a:sym typeface="Consolas"/>
              </a:rPr>
              <a:t>ImageDataGenerator</a:t>
            </a:r>
            <a:r>
              <a:rPr lang="en" sz="1200">
                <a:solidFill>
                  <a:schemeClr val="dk1"/>
                </a:solidFill>
              </a:rPr>
              <a:t> generator object where the parameter </a:t>
            </a:r>
            <a:r>
              <a:rPr lang="en" sz="1200">
                <a:solidFill>
                  <a:srgbClr val="0D904F"/>
                </a:solidFill>
                <a:latin typeface="Consolas"/>
                <a:ea typeface="Consolas"/>
                <a:cs typeface="Consolas"/>
                <a:sym typeface="Consolas"/>
              </a:rPr>
              <a:t>width_shift_range=0.2</a:t>
            </a:r>
            <a:r>
              <a:rPr lang="en" sz="1200">
                <a:solidFill>
                  <a:schemeClr val="dk1"/>
                </a:solidFill>
              </a:rPr>
              <a:t> will augment the dataset during training by randomly shifting images +/- 20%.</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 invoke the </a:t>
            </a:r>
            <a:r>
              <a:rPr lang="en" sz="1200">
                <a:solidFill>
                  <a:srgbClr val="0D904F"/>
                </a:solidFill>
                <a:latin typeface="Consolas"/>
                <a:ea typeface="Consolas"/>
                <a:cs typeface="Consolas"/>
                <a:sym typeface="Consolas"/>
              </a:rPr>
              <a:t>fit_generator()</a:t>
            </a:r>
            <a:r>
              <a:rPr lang="en" sz="1200">
                <a:solidFill>
                  <a:schemeClr val="dk1"/>
                </a:solidFill>
              </a:rPr>
              <a:t> method to train the model using our image augmentation generator with our existing training data.</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 specify the number of </a:t>
            </a:r>
            <a:r>
              <a:rPr lang="en" sz="1200">
                <a:solidFill>
                  <a:srgbClr val="0D904F"/>
                </a:solidFill>
                <a:latin typeface="Consolas"/>
                <a:ea typeface="Consolas"/>
                <a:cs typeface="Consolas"/>
                <a:sym typeface="Consolas"/>
              </a:rPr>
              <a:t>steps_per_epoch</a:t>
            </a:r>
            <a:r>
              <a:rPr lang="en" sz="1200">
                <a:solidFill>
                  <a:schemeClr val="dk1"/>
                </a:solidFill>
              </a:rPr>
              <a:t> in the generator as the number of training samples divided by the batch size; otherwise, the generator would loop indefinitely on the first epoch.</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94" name="Google Shape;1294;p170"/>
          <p:cNvGraphicFramePr/>
          <p:nvPr/>
        </p:nvGraphicFramePr>
        <p:xfrm>
          <a:off x="583000" y="3587963"/>
          <a:ext cx="3000000" cy="3000000"/>
        </p:xfrm>
        <a:graphic>
          <a:graphicData uri="http://schemas.openxmlformats.org/drawingml/2006/table">
            <a:tbl>
              <a:tblPr>
                <a:noFill/>
                <a:tableStyleId>{44C79E60-302F-4C3F-842E-BB4E706F5184}</a:tableStyleId>
              </a:tblPr>
              <a:tblGrid>
                <a:gridCol w="7862400"/>
              </a:tblGrid>
              <a:tr h="121247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60000</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32 , epochs=10)</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8" name="Shape 1298"/>
        <p:cNvGrpSpPr/>
        <p:nvPr/>
      </p:nvGrpSpPr>
      <p:grpSpPr>
        <a:xfrm>
          <a:off x="0" y="0"/>
          <a:ext cx="0" cy="0"/>
          <a:chOff x="0" y="0"/>
          <a:chExt cx="0" cy="0"/>
        </a:xfrm>
      </p:grpSpPr>
      <p:sp>
        <p:nvSpPr>
          <p:cNvPr id="1299" name="Google Shape;1299;p17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300" name="Google Shape;1300;p171"/>
          <p:cNvPicPr preferRelativeResize="0"/>
          <p:nvPr/>
        </p:nvPicPr>
        <p:blipFill>
          <a:blip r:embed="rId3">
            <a:alphaModFix/>
          </a:blip>
          <a:stretch>
            <a:fillRect/>
          </a:stretch>
        </p:blipFill>
        <p:spPr>
          <a:xfrm>
            <a:off x="0" y="0"/>
            <a:ext cx="1466275" cy="730575"/>
          </a:xfrm>
          <a:prstGeom prst="rect">
            <a:avLst/>
          </a:prstGeom>
          <a:noFill/>
          <a:ln>
            <a:noFill/>
          </a:ln>
        </p:spPr>
      </p:pic>
      <p:sp>
        <p:nvSpPr>
          <p:cNvPr id="1301" name="Google Shape;1301;p17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see if this improves the accuracy on our alternate test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Wow,</a:t>
            </a:r>
            <a:r>
              <a:rPr b="1" lang="en" sz="1200">
                <a:solidFill>
                  <a:srgbClr val="0000FF"/>
                </a:solidFill>
              </a:rPr>
              <a:t> our accuracy on the shifted data is now nearly 98%</a:t>
            </a:r>
            <a:r>
              <a:rPr lang="en" sz="1200">
                <a:solidFill>
                  <a:schemeClr val="dk1"/>
                </a:solidFill>
              </a:rPr>
              <a:t>. So </a:t>
            </a:r>
            <a:r>
              <a:rPr lang="en" sz="1200" u="sng">
                <a:solidFill>
                  <a:schemeClr val="dk1"/>
                </a:solidFill>
              </a:rPr>
              <a:t>we were able to train the model to learn the spatial relationships of digits when their shifted in the image without increasing the complexity of the model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02" name="Google Shape;1302;p171"/>
          <p:cNvGraphicFramePr/>
          <p:nvPr/>
        </p:nvGraphicFramePr>
        <p:xfrm>
          <a:off x="505550" y="1671188"/>
          <a:ext cx="3000000" cy="3000000"/>
        </p:xfrm>
        <a:graphic>
          <a:graphicData uri="http://schemas.openxmlformats.org/drawingml/2006/table">
            <a:tbl>
              <a:tblPr>
                <a:noFill/>
                <a:tableStyleId>{44C79E60-302F-4C3F-842E-BB4E706F5184}</a:tableStyleId>
              </a:tblPr>
              <a:tblGrid>
                <a:gridCol w="7862400"/>
              </a:tblGrid>
              <a:tr h="121247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0.046405045648082156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0.986</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4.463096208190918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0.2338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0.06386796866590157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0.9796</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DenseNets - Dense Blocks</a:t>
            </a:r>
            <a:endParaRPr>
              <a:solidFill>
                <a:srgbClr val="38761D"/>
              </a:solidFill>
            </a:endParaRPr>
          </a:p>
        </p:txBody>
      </p:sp>
      <p:pic>
        <p:nvPicPr>
          <p:cNvPr id="170" name="Google Shape;170;p28"/>
          <p:cNvPicPr preferRelativeResize="0"/>
          <p:nvPr/>
        </p:nvPicPr>
        <p:blipFill>
          <a:blip r:embed="rId3">
            <a:alphaModFix/>
          </a:blip>
          <a:stretch>
            <a:fillRect/>
          </a:stretch>
        </p:blipFill>
        <p:spPr>
          <a:xfrm>
            <a:off x="0" y="0"/>
            <a:ext cx="1466275" cy="730575"/>
          </a:xfrm>
          <a:prstGeom prst="rect">
            <a:avLst/>
          </a:prstGeom>
          <a:noFill/>
          <a:ln>
            <a:noFill/>
          </a:ln>
        </p:spPr>
      </p:pic>
      <p:sp>
        <p:nvSpPr>
          <p:cNvPr id="171" name="Google Shape;171;p2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DenseNet - Building the Neural Network Architecture</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172" name="Google Shape;172;p28"/>
          <p:cNvGraphicFramePr/>
          <p:nvPr/>
        </p:nvGraphicFramePr>
        <p:xfrm>
          <a:off x="423363" y="1073150"/>
          <a:ext cx="3000000" cy="3000000"/>
        </p:xfrm>
        <a:graphic>
          <a:graphicData uri="http://schemas.openxmlformats.org/drawingml/2006/table">
            <a:tbl>
              <a:tblPr>
                <a:noFill/>
                <a:tableStyleId>{44C79E60-302F-4C3F-842E-BB4E706F5184}</a:tableStyleId>
              </a:tblPr>
              <a:tblGrid>
                <a:gridCol w="7977975"/>
              </a:tblGrid>
              <a:tr h="127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trans_block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reduce_by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Reduce (compression) the number of feature maps (DenseNet-C)</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shape[n] returns a class object. We use int() to cast it into the dimension size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nb_filters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reduce_by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Bottleneck convolution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nb_filters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Use mean value (average) instead of max value sampling when pooling</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reduce by 75%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AveragePooling2D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 OMITTED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the dense blocks and interceding transition blocks</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nb_filters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nblocks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blocks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dense_block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nblocks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a:t>
                      </a:r>
                      <a:r>
                        <a:rPr lang="en" sz="1000">
                          <a:solidFill>
                            <a:schemeClr val="dk1"/>
                          </a:solidFill>
                          <a:latin typeface="Consolas"/>
                          <a:ea typeface="Consolas"/>
                          <a:cs typeface="Consolas"/>
                          <a:sym typeface="Consolas"/>
                        </a:rPr>
                        <a:t>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trans_block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0.5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the last dense block w/o a following transition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dense_block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last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nb_filters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 … OMITTED ...</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6" name="Shape 1306"/>
        <p:cNvGrpSpPr/>
        <p:nvPr/>
      </p:nvGrpSpPr>
      <p:grpSpPr>
        <a:xfrm>
          <a:off x="0" y="0"/>
          <a:ext cx="0" cy="0"/>
          <a:chOff x="0" y="0"/>
          <a:chExt cx="0" cy="0"/>
        </a:xfrm>
      </p:grpSpPr>
      <p:sp>
        <p:nvSpPr>
          <p:cNvPr id="1307" name="Google Shape;1307;p17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308" name="Google Shape;1308;p172"/>
          <p:cNvPicPr preferRelativeResize="0"/>
          <p:nvPr/>
        </p:nvPicPr>
        <p:blipFill>
          <a:blip r:embed="rId3">
            <a:alphaModFix/>
          </a:blip>
          <a:stretch>
            <a:fillRect/>
          </a:stretch>
        </p:blipFill>
        <p:spPr>
          <a:xfrm>
            <a:off x="0" y="0"/>
            <a:ext cx="1466275" cy="730575"/>
          </a:xfrm>
          <a:prstGeom prst="rect">
            <a:avLst/>
          </a:prstGeom>
          <a:noFill/>
          <a:ln>
            <a:noFill/>
          </a:ln>
        </p:spPr>
      </p:pic>
      <p:sp>
        <p:nvSpPr>
          <p:cNvPr id="1309" name="Google Shape;1309;p17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now tackle training the model to </a:t>
            </a:r>
            <a:r>
              <a:rPr b="1" lang="en" sz="1200">
                <a:solidFill>
                  <a:srgbClr val="0000FF"/>
                </a:solidFill>
              </a:rPr>
              <a:t>filter out the background and whiteness of the digits</a:t>
            </a:r>
            <a:r>
              <a:rPr lang="en" sz="1200">
                <a:solidFill>
                  <a:schemeClr val="dk1"/>
                </a:solidFill>
              </a:rPr>
              <a:t>. In the code below we take 10% of the training data (</a:t>
            </a:r>
            <a:r>
              <a:rPr lang="en" sz="1200">
                <a:solidFill>
                  <a:srgbClr val="0D904F"/>
                </a:solidFill>
                <a:latin typeface="Consolas"/>
                <a:ea typeface="Consolas"/>
                <a:cs typeface="Consolas"/>
                <a:sym typeface="Consolas"/>
              </a:rPr>
              <a:t>x_train_copy[0:6000]</a:t>
            </a:r>
            <a:r>
              <a:rPr lang="en" sz="1200">
                <a:solidFill>
                  <a:schemeClr val="dk1"/>
                </a:solidFill>
              </a:rPr>
              <a:t>) and invert it like we did with the test data. Why 10% instead of the whole training data? </a:t>
            </a:r>
            <a:r>
              <a:rPr lang="en" sz="1200" u="sng">
                <a:solidFill>
                  <a:schemeClr val="dk1"/>
                </a:solidFill>
              </a:rPr>
              <a:t>When we want to train a model to filter out something, we generally can do it with as little as 10% of the distribution of the entire training data</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Next we combine the original training data with the additional inverted training data by appending the two training sets together (both x_train --the data, and y_train --the labels), for a total of 66,000 images (vs. 60,000) in our training set.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Wow, our accuracy on the shifted data is now nearly 98%. So we were able to train the model to learn the spatial relationships of digits when their shifted in the image without increasing the complexity of the model.</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10" name="Google Shape;1310;p172"/>
          <p:cNvGraphicFramePr/>
          <p:nvPr/>
        </p:nvGraphicFramePr>
        <p:xfrm>
          <a:off x="459650" y="2701813"/>
          <a:ext cx="3000000" cy="3000000"/>
        </p:xfrm>
        <a:graphic>
          <a:graphicData uri="http://schemas.openxmlformats.org/drawingml/2006/table">
            <a:tbl>
              <a:tblPr>
                <a:noFill/>
                <a:tableStyleId>{44C79E60-302F-4C3F-842E-BB4E706F5184}</a:tableStyleId>
              </a:tblPr>
              <a:tblGrid>
                <a:gridCol w="7862400"/>
              </a:tblGrid>
              <a:tr h="79260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Select 10% of the (copy of) training data and invert it.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x_train_copy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x_train_invert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Select the same 10% of the corresponding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Next, combine the two training datasets into a single training 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x_combine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x_train_invert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y_combine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4" name="Shape 1314"/>
        <p:cNvGrpSpPr/>
        <p:nvPr/>
      </p:nvGrpSpPr>
      <p:grpSpPr>
        <a:xfrm>
          <a:off x="0" y="0"/>
          <a:ext cx="0" cy="0"/>
          <a:chOff x="0" y="0"/>
          <a:chExt cx="0" cy="0"/>
        </a:xfrm>
      </p:grpSpPr>
      <p:sp>
        <p:nvSpPr>
          <p:cNvPr id="1315" name="Google Shape;1315;p17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316" name="Google Shape;1316;p173"/>
          <p:cNvPicPr preferRelativeResize="0"/>
          <p:nvPr/>
        </p:nvPicPr>
        <p:blipFill>
          <a:blip r:embed="rId3">
            <a:alphaModFix/>
          </a:blip>
          <a:stretch>
            <a:fillRect/>
          </a:stretch>
        </p:blipFill>
        <p:spPr>
          <a:xfrm>
            <a:off x="0" y="0"/>
            <a:ext cx="1466275" cy="730575"/>
          </a:xfrm>
          <a:prstGeom prst="rect">
            <a:avLst/>
          </a:prstGeom>
          <a:noFill/>
          <a:ln>
            <a:noFill/>
          </a:ln>
        </p:spPr>
      </p:pic>
      <p:sp>
        <p:nvSpPr>
          <p:cNvPr id="1317" name="Google Shape;1317;p17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train using the combined dataset and image augmentation to randomly shift the image +/- 20%</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200">
                <a:solidFill>
                  <a:schemeClr val="dk1"/>
                </a:solidFill>
              </a:rPr>
            </a:br>
            <a:r>
              <a:rPr b="1" lang="en" sz="1200">
                <a:solidFill>
                  <a:srgbClr val="0000FF"/>
                </a:solidFill>
              </a:rPr>
              <a:t>Wow, our test accuracy on the inverted images is nearly 96%.</a:t>
            </a:r>
            <a:endParaRPr b="1" sz="1200">
              <a:solidFill>
                <a:srgbClr val="0000FF"/>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18" name="Google Shape;1318;p173"/>
          <p:cNvGraphicFramePr/>
          <p:nvPr/>
        </p:nvGraphicFramePr>
        <p:xfrm>
          <a:off x="505550" y="1784713"/>
          <a:ext cx="3000000" cy="3000000"/>
        </p:xfrm>
        <a:graphic>
          <a:graphicData uri="http://schemas.openxmlformats.org/drawingml/2006/table">
            <a:tbl>
              <a:tblPr>
                <a:noFill/>
                <a:tableStyleId>{44C79E60-302F-4C3F-842E-BB4E706F5184}</a:tableStyleId>
              </a:tblPr>
              <a:tblGrid>
                <a:gridCol w="8088775"/>
              </a:tblGrid>
              <a:tr h="7926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x_combine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y_combine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66000</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32, epochs=10)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Output:</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0.04763028650498018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0.9847</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0.13941174189522862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0.9589</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0.06449916120804847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0.979</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2" name="Shape 1322"/>
        <p:cNvGrpSpPr/>
        <p:nvPr/>
      </p:nvGrpSpPr>
      <p:grpSpPr>
        <a:xfrm>
          <a:off x="0" y="0"/>
          <a:ext cx="0" cy="0"/>
          <a:chOff x="0" y="0"/>
          <a:chExt cx="0" cy="0"/>
        </a:xfrm>
      </p:grpSpPr>
      <p:sp>
        <p:nvSpPr>
          <p:cNvPr id="1323" name="Google Shape;1323;p174"/>
          <p:cNvSpPr txBox="1"/>
          <p:nvPr>
            <p:ph idx="1" type="subTitle"/>
          </p:nvPr>
        </p:nvSpPr>
        <p:spPr>
          <a:xfrm>
            <a:off x="306375" y="124025"/>
            <a:ext cx="8973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Training &amp; Deployment</a:t>
            </a:r>
            <a:endParaRPr>
              <a:solidFill>
                <a:srgbClr val="38761D"/>
              </a:solidFill>
            </a:endParaRPr>
          </a:p>
        </p:txBody>
      </p:sp>
      <p:pic>
        <p:nvPicPr>
          <p:cNvPr id="1324" name="Google Shape;1324;p174"/>
          <p:cNvPicPr preferRelativeResize="0"/>
          <p:nvPr/>
        </p:nvPicPr>
        <p:blipFill>
          <a:blip r:embed="rId3">
            <a:alphaModFix/>
          </a:blip>
          <a:stretch>
            <a:fillRect/>
          </a:stretch>
        </p:blipFill>
        <p:spPr>
          <a:xfrm>
            <a:off x="0" y="0"/>
            <a:ext cx="1466275" cy="730575"/>
          </a:xfrm>
          <a:prstGeom prst="rect">
            <a:avLst/>
          </a:prstGeom>
          <a:noFill/>
          <a:ln>
            <a:noFill/>
          </a:ln>
        </p:spPr>
      </p:pic>
      <p:sp>
        <p:nvSpPr>
          <p:cNvPr id="1325" name="Google Shape;1325;p174"/>
          <p:cNvSpPr txBox="1"/>
          <p:nvPr/>
        </p:nvSpPr>
        <p:spPr>
          <a:xfrm>
            <a:off x="350200" y="1307950"/>
            <a:ext cx="83937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 10   : Training Preparation &amp; Hyperparameter Tuning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11 : Training and Deployment</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12 : Pre-Built Models &amp; Transfer Learning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13: Production</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9" name="Shape 1329"/>
        <p:cNvGrpSpPr/>
        <p:nvPr/>
      </p:nvGrpSpPr>
      <p:grpSpPr>
        <a:xfrm>
          <a:off x="0" y="0"/>
          <a:ext cx="0" cy="0"/>
          <a:chOff x="0" y="0"/>
          <a:chExt cx="0" cy="0"/>
        </a:xfrm>
      </p:grpSpPr>
      <p:sp>
        <p:nvSpPr>
          <p:cNvPr id="1330" name="Google Shape;1330;p17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1331" name="Google Shape;1331;p175"/>
          <p:cNvPicPr preferRelativeResize="0"/>
          <p:nvPr/>
        </p:nvPicPr>
        <p:blipFill>
          <a:blip r:embed="rId3">
            <a:alphaModFix/>
          </a:blip>
          <a:stretch>
            <a:fillRect/>
          </a:stretch>
        </p:blipFill>
        <p:spPr>
          <a:xfrm>
            <a:off x="0" y="0"/>
            <a:ext cx="1466275" cy="730575"/>
          </a:xfrm>
          <a:prstGeom prst="rect">
            <a:avLst/>
          </a:prstGeom>
          <a:noFill/>
          <a:ln>
            <a:noFill/>
          </a:ln>
        </p:spPr>
      </p:pic>
      <p:sp>
        <p:nvSpPr>
          <p:cNvPr id="1332" name="Google Shape;1332;p17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Training Preparation &amp; Hyperparameter Tuning</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In this part, we will </a:t>
            </a:r>
            <a:r>
              <a:rPr lang="en" sz="1200" u="sng">
                <a:solidFill>
                  <a:schemeClr val="dk1"/>
                </a:solidFill>
              </a:rPr>
              <a:t>cover best practices for preparing for training and hyperparameter tuning for a computer vision (image recognition) model</a:t>
            </a:r>
            <a:r>
              <a:rPr lang="en" sz="1200">
                <a:solidFill>
                  <a:schemeClr val="dk1"/>
                </a:solidFill>
              </a:rPr>
              <a:t>. </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Let’s briefly revisit what a model is. Prior to machine learning, software developers designed and coded algorithms, incorporating their and others’ domain expertise for the problem the algorithm will solve. The algorithm was primarily based on human engineering, with some machine assistance. The types of algorithms humans design can be characterized as:</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Having a low dimensional input space,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Discrete input space with finite state changes, and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linear relationship between the output behaviors and the input space.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6" name="Shape 1336"/>
        <p:cNvGrpSpPr/>
        <p:nvPr/>
      </p:nvGrpSpPr>
      <p:grpSpPr>
        <a:xfrm>
          <a:off x="0" y="0"/>
          <a:ext cx="0" cy="0"/>
          <a:chOff x="0" y="0"/>
          <a:chExt cx="0" cy="0"/>
        </a:xfrm>
      </p:grpSpPr>
      <p:sp>
        <p:nvSpPr>
          <p:cNvPr id="1337" name="Google Shape;1337;p17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1338" name="Google Shape;1338;p176"/>
          <p:cNvPicPr preferRelativeResize="0"/>
          <p:nvPr/>
        </p:nvPicPr>
        <p:blipFill>
          <a:blip r:embed="rId3">
            <a:alphaModFix/>
          </a:blip>
          <a:stretch>
            <a:fillRect/>
          </a:stretch>
        </p:blipFill>
        <p:spPr>
          <a:xfrm>
            <a:off x="0" y="0"/>
            <a:ext cx="1466275" cy="730575"/>
          </a:xfrm>
          <a:prstGeom prst="rect">
            <a:avLst/>
          </a:prstGeom>
          <a:noFill/>
          <a:ln>
            <a:noFill/>
          </a:ln>
        </p:spPr>
      </p:pic>
      <p:sp>
        <p:nvSpPr>
          <p:cNvPr id="1339" name="Google Shape;1339;p17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Model is an Algorithm discovered by Machine Learning</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A model is an algorithm discovered by machine learning, which can be characterized as:</a:t>
            </a:r>
            <a:endParaRPr sz="1200">
              <a:solidFill>
                <a:schemeClr val="dk1"/>
              </a:solidFill>
            </a:endParaRPr>
          </a:p>
          <a:p>
            <a:pPr indent="-304800" lvl="0" marL="457200" rtl="0" algn="l">
              <a:lnSpc>
                <a:spcPct val="115000"/>
              </a:lnSpc>
              <a:spcBef>
                <a:spcPts val="1100"/>
              </a:spcBef>
              <a:spcAft>
                <a:spcPts val="0"/>
              </a:spcAft>
              <a:buClr>
                <a:srgbClr val="0000FF"/>
              </a:buClr>
              <a:buSzPts val="1200"/>
              <a:buChar char="●"/>
            </a:pPr>
            <a:r>
              <a:rPr b="1" lang="en" sz="1200">
                <a:solidFill>
                  <a:srgbClr val="0000FF"/>
                </a:solidFill>
              </a:rPr>
              <a:t>Having high dimensional input space,</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A continuous input space, and</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A non-linear relationship between the output behaviors and the input space.</a:t>
            </a:r>
            <a:endParaRPr b="1" sz="1200">
              <a:solidFill>
                <a:srgbClr val="0000FF"/>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340" name="Google Shape;1340;p176"/>
          <p:cNvPicPr preferRelativeResize="0"/>
          <p:nvPr/>
        </p:nvPicPr>
        <p:blipFill>
          <a:blip r:embed="rId4">
            <a:alphaModFix/>
          </a:blip>
          <a:stretch>
            <a:fillRect/>
          </a:stretch>
        </p:blipFill>
        <p:spPr>
          <a:xfrm>
            <a:off x="1423825" y="2485875"/>
            <a:ext cx="5943600" cy="231457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4" name="Shape 1344"/>
        <p:cNvGrpSpPr/>
        <p:nvPr/>
      </p:nvGrpSpPr>
      <p:grpSpPr>
        <a:xfrm>
          <a:off x="0" y="0"/>
          <a:ext cx="0" cy="0"/>
          <a:chOff x="0" y="0"/>
          <a:chExt cx="0" cy="0"/>
        </a:xfrm>
      </p:grpSpPr>
      <p:sp>
        <p:nvSpPr>
          <p:cNvPr id="1345" name="Google Shape;1345;p17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a:t>
            </a:r>
            <a:r>
              <a:rPr lang="en">
                <a:solidFill>
                  <a:srgbClr val="38761D"/>
                </a:solidFill>
              </a:rPr>
              <a:t>p &amp; Hyperparameter Tuning</a:t>
            </a:r>
            <a:endParaRPr>
              <a:solidFill>
                <a:srgbClr val="38761D"/>
              </a:solidFill>
            </a:endParaRPr>
          </a:p>
        </p:txBody>
      </p:sp>
      <p:pic>
        <p:nvPicPr>
          <p:cNvPr id="1346" name="Google Shape;1346;p177"/>
          <p:cNvPicPr preferRelativeResize="0"/>
          <p:nvPr/>
        </p:nvPicPr>
        <p:blipFill>
          <a:blip r:embed="rId3">
            <a:alphaModFix/>
          </a:blip>
          <a:stretch>
            <a:fillRect/>
          </a:stretch>
        </p:blipFill>
        <p:spPr>
          <a:xfrm>
            <a:off x="0" y="0"/>
            <a:ext cx="1466275" cy="730575"/>
          </a:xfrm>
          <a:prstGeom prst="rect">
            <a:avLst/>
          </a:prstGeom>
          <a:noFill/>
          <a:ln>
            <a:noFill/>
          </a:ln>
        </p:spPr>
      </p:pic>
      <p:sp>
        <p:nvSpPr>
          <p:cNvPr id="1347" name="Google Shape;1347;p17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High (vs. Low) Dimensionality</a:t>
            </a:r>
            <a:br>
              <a:rPr b="1" lang="en" sz="1200">
                <a:solidFill>
                  <a:schemeClr val="dk1"/>
                </a:solidFill>
              </a:rPr>
            </a:br>
            <a:endParaRPr b="1" sz="1200">
              <a:solidFill>
                <a:srgbClr val="0000FF"/>
              </a:solidFill>
            </a:endParaRPr>
          </a:p>
          <a:p>
            <a:pPr indent="0" lvl="0" marL="0" rtl="0" algn="l">
              <a:lnSpc>
                <a:spcPct val="115000"/>
              </a:lnSpc>
              <a:spcBef>
                <a:spcPts val="0"/>
              </a:spcBef>
              <a:spcAft>
                <a:spcPts val="0"/>
              </a:spcAft>
              <a:buNone/>
            </a:pPr>
            <a:r>
              <a:rPr b="1" lang="en" sz="1200">
                <a:solidFill>
                  <a:srgbClr val="0000FF"/>
                </a:solidFill>
              </a:rPr>
              <a:t>Humans are very good solving problems in low dimensional space.</a:t>
            </a:r>
            <a:r>
              <a:rPr lang="en" sz="1200">
                <a:solidFill>
                  <a:schemeClr val="dk1"/>
                </a:solidFill>
              </a:rPr>
              <a:t> Low dimensionality is when there is just a few distinct inputs. For example, classifying an image as a polygon shape (e.g., triangle, rectangle, etc) using just two features: points and lines.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High dimensionality is when the number of inputs exceeds our ability to abstract how these inputs collectively contribute to a solution. </a:t>
            </a:r>
            <a:r>
              <a:rPr lang="en" sz="1200">
                <a:solidFill>
                  <a:schemeClr val="dk1"/>
                </a:solidFill>
              </a:rPr>
              <a:t>As in our extremely simple problem above, once we go to a high number of features, it would be impossible for an engineer to reliably code a set of rules. Prior to deep learning, this is what engineers did and we referred to these as expert systems (aka business intelligence). But they were costly to build, constantly needed updating/tuning, and generally only achieved at most 70% reliability.</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1" name="Shape 1351"/>
        <p:cNvGrpSpPr/>
        <p:nvPr/>
      </p:nvGrpSpPr>
      <p:grpSpPr>
        <a:xfrm>
          <a:off x="0" y="0"/>
          <a:ext cx="0" cy="0"/>
          <a:chOff x="0" y="0"/>
          <a:chExt cx="0" cy="0"/>
        </a:xfrm>
      </p:grpSpPr>
      <p:sp>
        <p:nvSpPr>
          <p:cNvPr id="1352" name="Google Shape;1352;p17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t>
            </a:r>
            <a:r>
              <a:rPr lang="en">
                <a:solidFill>
                  <a:srgbClr val="38761D"/>
                </a:solidFill>
              </a:rPr>
              <a:t> &amp; Hyperparameter Tuning</a:t>
            </a:r>
            <a:endParaRPr>
              <a:solidFill>
                <a:srgbClr val="38761D"/>
              </a:solidFill>
            </a:endParaRPr>
          </a:p>
        </p:txBody>
      </p:sp>
      <p:pic>
        <p:nvPicPr>
          <p:cNvPr id="1353" name="Google Shape;1353;p178"/>
          <p:cNvPicPr preferRelativeResize="0"/>
          <p:nvPr/>
        </p:nvPicPr>
        <p:blipFill>
          <a:blip r:embed="rId3">
            <a:alphaModFix/>
          </a:blip>
          <a:stretch>
            <a:fillRect/>
          </a:stretch>
        </p:blipFill>
        <p:spPr>
          <a:xfrm>
            <a:off x="0" y="0"/>
            <a:ext cx="1466275" cy="730575"/>
          </a:xfrm>
          <a:prstGeom prst="rect">
            <a:avLst/>
          </a:prstGeom>
          <a:noFill/>
          <a:ln>
            <a:noFill/>
          </a:ln>
        </p:spPr>
      </p:pic>
      <p:sp>
        <p:nvSpPr>
          <p:cNvPr id="1354" name="Google Shape;1354;p17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Continuous (vs. Discrete) Input Space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Humans are very good at solving problems when the input space is discrete</a:t>
            </a:r>
            <a:r>
              <a:rPr lang="en" sz="1200">
                <a:solidFill>
                  <a:schemeClr val="dk1"/>
                </a:solidFill>
              </a:rPr>
              <a:t>. A discrete input space is when we have a fixed number of features, such as was described in our polygon recognition problem. </a:t>
            </a:r>
            <a:r>
              <a:rPr b="1" lang="en" sz="1200">
                <a:solidFill>
                  <a:srgbClr val="0000FF"/>
                </a:solidFill>
              </a:rPr>
              <a:t>A continuous input space is when the input space does not consist of a fixed number of features, but an unbounded set</a:t>
            </a:r>
            <a:r>
              <a:rPr lang="en" sz="1200">
                <a:solidFill>
                  <a:schemeClr val="dk1"/>
                </a:solidFill>
              </a:rPr>
              <a:t>. In other words, when we cannot predetermine the features.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take fruit for an example, you probably could come up with an exhaustive list of types of fruits and their varieties, their shapes, textures and colors. But this is actually a continuous input space. Let’s just simply start with the fact that growers continuously breed (engineer) new varieties, which you could not anticipate. Let’s consider all the environmental conditions that the image may appear in, a kitchen, a garden, a commercial field, a warehouse, a grocery store, a kid’s school lunch --at some point, you could not anticipate all the environments. Let’s consider all the conditions of the fruit that may appear in the image, flowering stage, ripening stage, sliced, prepared, rottening, insect damaged, diseased, partially eaten --at some point, you could not anticipate all the conditions.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sp>
        <p:nvSpPr>
          <p:cNvPr id="1359" name="Google Shape;1359;p17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t>
            </a:r>
            <a:r>
              <a:rPr lang="en">
                <a:solidFill>
                  <a:srgbClr val="38761D"/>
                </a:solidFill>
              </a:rPr>
              <a:t> &amp; Hyperparameter Tuning</a:t>
            </a:r>
            <a:endParaRPr>
              <a:solidFill>
                <a:srgbClr val="38761D"/>
              </a:solidFill>
            </a:endParaRPr>
          </a:p>
        </p:txBody>
      </p:sp>
      <p:pic>
        <p:nvPicPr>
          <p:cNvPr id="1360" name="Google Shape;1360;p179"/>
          <p:cNvPicPr preferRelativeResize="0"/>
          <p:nvPr/>
        </p:nvPicPr>
        <p:blipFill>
          <a:blip r:embed="rId3">
            <a:alphaModFix/>
          </a:blip>
          <a:stretch>
            <a:fillRect/>
          </a:stretch>
        </p:blipFill>
        <p:spPr>
          <a:xfrm>
            <a:off x="0" y="0"/>
            <a:ext cx="1466275" cy="730575"/>
          </a:xfrm>
          <a:prstGeom prst="rect">
            <a:avLst/>
          </a:prstGeom>
          <a:noFill/>
          <a:ln>
            <a:noFill/>
          </a:ln>
        </p:spPr>
      </p:pic>
      <p:sp>
        <p:nvSpPr>
          <p:cNvPr id="1361" name="Google Shape;1361;p17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Continuous (vs. Discrete) Input Space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Humans are very good at solving problems when the input space is discrete</a:t>
            </a:r>
            <a:r>
              <a:rPr lang="en" sz="1200">
                <a:solidFill>
                  <a:schemeClr val="dk1"/>
                </a:solidFill>
              </a:rPr>
              <a:t>. A discrete input space is when we have a fixed number of features, such as was described in our polygon recognition problem. </a:t>
            </a:r>
            <a:r>
              <a:rPr b="1" lang="en" sz="1200">
                <a:solidFill>
                  <a:srgbClr val="0000FF"/>
                </a:solidFill>
              </a:rPr>
              <a:t>A continuous input space is when the input space does not consist of a fixed number of features, but an unbounded set</a:t>
            </a:r>
            <a:r>
              <a:rPr lang="en" sz="1200">
                <a:solidFill>
                  <a:schemeClr val="dk1"/>
                </a:solidFill>
              </a:rPr>
              <a:t>. In other words, when we cannot predetermine the features.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Let’s take fruit for an example, you probably could come up with an exhaustive list of types of fruits and their varieties, their shapes, textures and colors. But this is actually a continuous input space. Let’s just simply start with the fact that growers continuously breed (engineer) new varieties, which you could not anticipate. Let’s consider all the environmental conditions that the image may appear in, a kitchen, a garden, a commercial field, a warehouse, a grocery store, a kid’s school lunch --at some point, you could not anticipate all the environments. Let’s consider all the conditions of the fruit that may appear in the image, flowering stage, ripening stage, sliced, prepared, rottening, insect damaged, diseased, partially eaten --at some point, you could not anticipate all the conditions.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5" name="Shape 1365"/>
        <p:cNvGrpSpPr/>
        <p:nvPr/>
      </p:nvGrpSpPr>
      <p:grpSpPr>
        <a:xfrm>
          <a:off x="0" y="0"/>
          <a:ext cx="0" cy="0"/>
          <a:chOff x="0" y="0"/>
          <a:chExt cx="0" cy="0"/>
        </a:xfrm>
      </p:grpSpPr>
      <p:sp>
        <p:nvSpPr>
          <p:cNvPr id="1366" name="Google Shape;1366;p18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1367" name="Google Shape;1367;p180"/>
          <p:cNvPicPr preferRelativeResize="0"/>
          <p:nvPr/>
        </p:nvPicPr>
        <p:blipFill>
          <a:blip r:embed="rId3">
            <a:alphaModFix/>
          </a:blip>
          <a:stretch>
            <a:fillRect/>
          </a:stretch>
        </p:blipFill>
        <p:spPr>
          <a:xfrm>
            <a:off x="0" y="0"/>
            <a:ext cx="1466275" cy="730575"/>
          </a:xfrm>
          <a:prstGeom prst="rect">
            <a:avLst/>
          </a:prstGeom>
          <a:noFill/>
          <a:ln>
            <a:noFill/>
          </a:ln>
        </p:spPr>
      </p:pic>
      <p:sp>
        <p:nvSpPr>
          <p:cNvPr id="1368" name="Google Shape;1368;p18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Non-Linearity</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Most algorithms</a:t>
            </a:r>
            <a:r>
              <a:rPr b="1" lang="en" sz="1200">
                <a:solidFill>
                  <a:srgbClr val="0000FF"/>
                </a:solidFill>
              </a:rPr>
              <a:t> before machine learning, solved problems that either were all or very close to having some form of a linear relationship between the inputs and outputs</a:t>
            </a:r>
            <a:r>
              <a:rPr lang="en" sz="1200">
                <a:solidFill>
                  <a:schemeClr val="dk1"/>
                </a:solidFill>
              </a:rPr>
              <a:t>. Classical use of linear and logistic regression, and decision trees were used on problems that had low dimensionality in the input space and high level of linearity, where the linearity could be expressed as a polynomial equation.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Algorithms which have high non-linearity cannot be expressed as a polynomial equation</a:t>
            </a:r>
            <a:r>
              <a:rPr lang="en" sz="1200">
                <a:solidFill>
                  <a:schemeClr val="dk1"/>
                </a:solidFill>
              </a:rPr>
              <a:t>. Instead, the algorithm needs to be </a:t>
            </a:r>
            <a:r>
              <a:rPr b="1" lang="en" sz="1200">
                <a:solidFill>
                  <a:srgbClr val="0000FF"/>
                </a:solidFill>
              </a:rPr>
              <a:t>decomposed into segments of linearity and then combined through activation functions</a:t>
            </a:r>
            <a:r>
              <a:rPr lang="en" sz="1200">
                <a:solidFill>
                  <a:schemeClr val="dk1"/>
                </a:solidFill>
              </a:rPr>
              <a:t>. With large datasets and increase in computing power, deep learning methods can be used to train a model to learn this decomposition and relationships (activations) between within the decomposition, which are typically represented as filters, weights and biases.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2" name="Shape 1372"/>
        <p:cNvGrpSpPr/>
        <p:nvPr/>
      </p:nvGrpSpPr>
      <p:grpSpPr>
        <a:xfrm>
          <a:off x="0" y="0"/>
          <a:ext cx="0" cy="0"/>
          <a:chOff x="0" y="0"/>
          <a:chExt cx="0" cy="0"/>
        </a:xfrm>
      </p:grpSpPr>
      <p:sp>
        <p:nvSpPr>
          <p:cNvPr id="1373" name="Google Shape;1373;p18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a:t>
            </a:r>
            <a:endParaRPr>
              <a:solidFill>
                <a:srgbClr val="38761D"/>
              </a:solidFill>
            </a:endParaRPr>
          </a:p>
        </p:txBody>
      </p:sp>
      <p:pic>
        <p:nvPicPr>
          <p:cNvPr id="1374" name="Google Shape;1374;p181"/>
          <p:cNvPicPr preferRelativeResize="0"/>
          <p:nvPr/>
        </p:nvPicPr>
        <p:blipFill>
          <a:blip r:embed="rId3">
            <a:alphaModFix/>
          </a:blip>
          <a:stretch>
            <a:fillRect/>
          </a:stretch>
        </p:blipFill>
        <p:spPr>
          <a:xfrm>
            <a:off x="0" y="0"/>
            <a:ext cx="1466275" cy="730575"/>
          </a:xfrm>
          <a:prstGeom prst="rect">
            <a:avLst/>
          </a:prstGeom>
          <a:noFill/>
          <a:ln>
            <a:noFill/>
          </a:ln>
        </p:spPr>
      </p:pic>
      <p:sp>
        <p:nvSpPr>
          <p:cNvPr id="1375" name="Google Shape;1375;p18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Steps</a:t>
            </a:r>
            <a:endParaRPr b="1">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training a model, the following steps are typically followed: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Split the dataset into training, eval (validation) and test.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Repeat</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Set hyperparameters like batch size and learning rate.</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Repeat:</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Shuffle the training data.</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Feed the training data through the neural network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Measure accuracy of the model on the train and eval data per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Monitor for convergence.</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If targets for rate of convergence and accuracy are sufficient, stop training.</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Measure final accuracy with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DenseNet121 vs ResNetX50</a:t>
            </a:r>
            <a:endParaRPr>
              <a:solidFill>
                <a:srgbClr val="38761D"/>
              </a:solidFill>
            </a:endParaRPr>
          </a:p>
        </p:txBody>
      </p:sp>
      <p:pic>
        <p:nvPicPr>
          <p:cNvPr id="178" name="Google Shape;178;p29"/>
          <p:cNvPicPr preferRelativeResize="0"/>
          <p:nvPr/>
        </p:nvPicPr>
        <p:blipFill>
          <a:blip r:embed="rId3">
            <a:alphaModFix/>
          </a:blip>
          <a:stretch>
            <a:fillRect/>
          </a:stretch>
        </p:blipFill>
        <p:spPr>
          <a:xfrm>
            <a:off x="0" y="0"/>
            <a:ext cx="1466275" cy="730575"/>
          </a:xfrm>
          <a:prstGeom prst="rect">
            <a:avLst/>
          </a:prstGeom>
          <a:noFill/>
          <a:ln>
            <a:noFill/>
          </a:ln>
        </p:spPr>
      </p:pic>
      <p:sp>
        <p:nvSpPr>
          <p:cNvPr id="179" name="Google Shape;179;p2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Comparing Complexity</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is the ending of the </a:t>
            </a:r>
            <a:r>
              <a:rPr lang="en" sz="1200">
                <a:solidFill>
                  <a:srgbClr val="0D904F"/>
                </a:solidFill>
                <a:latin typeface="Consolas"/>
                <a:ea typeface="Consolas"/>
                <a:cs typeface="Consolas"/>
                <a:sym typeface="Consolas"/>
              </a:rPr>
              <a:t>summary()</a:t>
            </a:r>
            <a:r>
              <a:rPr lang="en" sz="1200">
                <a:solidFill>
                  <a:schemeClr val="dk1"/>
                </a:solidFill>
              </a:rPr>
              <a:t> output. Note how the number of trainable parameters in this 121 layer DenseNet architecture is half of that of a 50 layer ResNeXt architecture.</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summary, this means that: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With ½ of the number of parameters we can train roughly in ½ of the time.</a:t>
            </a:r>
            <a:endParaRPr b="1" sz="1200">
              <a:solidFill>
                <a:srgbClr val="0000FF"/>
              </a:solidFill>
            </a:endParaRPr>
          </a:p>
          <a:p>
            <a:pPr indent="-304800" lvl="0" marL="457200" rtl="0" algn="l">
              <a:lnSpc>
                <a:spcPct val="115000"/>
              </a:lnSpc>
              <a:spcBef>
                <a:spcPts val="0"/>
              </a:spcBef>
              <a:spcAft>
                <a:spcPts val="0"/>
              </a:spcAft>
              <a:buClr>
                <a:srgbClr val="0000FF"/>
              </a:buClr>
              <a:buSzPts val="1200"/>
              <a:buAutoNum type="arabicPeriod"/>
            </a:pPr>
            <a:r>
              <a:rPr b="1" lang="en" sz="1200">
                <a:solidFill>
                  <a:srgbClr val="0000FF"/>
                </a:solidFill>
              </a:rPr>
              <a:t>With more than double the number of layers (121 vs 50) we can train for more accurate results</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180" name="Google Shape;180;p29"/>
          <p:cNvGraphicFramePr/>
          <p:nvPr/>
        </p:nvGraphicFramePr>
        <p:xfrm>
          <a:off x="515575" y="2114200"/>
          <a:ext cx="3000000" cy="3000000"/>
        </p:xfrm>
        <a:graphic>
          <a:graphicData uri="http://schemas.openxmlformats.org/drawingml/2006/table">
            <a:tbl>
              <a:tblPr>
                <a:noFill/>
                <a:tableStyleId>{44C79E60-302F-4C3F-842E-BB4E706F5184}</a:tableStyleId>
              </a:tblPr>
              <a:tblGrid>
                <a:gridCol w="7977975"/>
              </a:tblGrid>
              <a:tr h="12700">
                <a:tc>
                  <a:txBody>
                    <a:bodyPr/>
                    <a:lstStyle/>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Total</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946</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408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Trainable</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925</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928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latin typeface="Consolas"/>
                          <a:ea typeface="Consolas"/>
                          <a:cs typeface="Consolas"/>
                          <a:sym typeface="Consolas"/>
                        </a:rPr>
                        <a:t>Non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9C27B0"/>
                          </a:solidFill>
                          <a:latin typeface="Consolas"/>
                          <a:ea typeface="Consolas"/>
                          <a:cs typeface="Consolas"/>
                          <a:sym typeface="Consolas"/>
                        </a:rPr>
                        <a:t>params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480</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9" name="Shape 1379"/>
        <p:cNvGrpSpPr/>
        <p:nvPr/>
      </p:nvGrpSpPr>
      <p:grpSpPr>
        <a:xfrm>
          <a:off x="0" y="0"/>
          <a:ext cx="0" cy="0"/>
          <a:chOff x="0" y="0"/>
          <a:chExt cx="0" cy="0"/>
        </a:xfrm>
      </p:grpSpPr>
      <p:sp>
        <p:nvSpPr>
          <p:cNvPr id="1380" name="Google Shape;1380;p18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Splitting</a:t>
            </a:r>
            <a:endParaRPr>
              <a:solidFill>
                <a:srgbClr val="38761D"/>
              </a:solidFill>
            </a:endParaRPr>
          </a:p>
        </p:txBody>
      </p:sp>
      <p:pic>
        <p:nvPicPr>
          <p:cNvPr id="1381" name="Google Shape;1381;p182"/>
          <p:cNvPicPr preferRelativeResize="0"/>
          <p:nvPr/>
        </p:nvPicPr>
        <p:blipFill>
          <a:blip r:embed="rId3">
            <a:alphaModFix/>
          </a:blip>
          <a:stretch>
            <a:fillRect/>
          </a:stretch>
        </p:blipFill>
        <p:spPr>
          <a:xfrm>
            <a:off x="0" y="0"/>
            <a:ext cx="1466275" cy="730575"/>
          </a:xfrm>
          <a:prstGeom prst="rect">
            <a:avLst/>
          </a:prstGeom>
          <a:noFill/>
          <a:ln>
            <a:noFill/>
          </a:ln>
        </p:spPr>
      </p:pic>
      <p:sp>
        <p:nvSpPr>
          <p:cNvPr id="1382" name="Google Shape;1382;p18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Splitting the Dataset</a:t>
            </a:r>
            <a:br>
              <a:rPr b="1" lang="en" sz="1200">
                <a:solidFill>
                  <a:srgbClr val="666666"/>
                </a:solidFill>
              </a:rPr>
            </a:br>
            <a:endParaRPr b="1" sz="1350">
              <a:solidFill>
                <a:srgbClr val="666666"/>
              </a:solidFill>
            </a:endParaRPr>
          </a:p>
          <a:p>
            <a:pPr indent="0" lvl="0" marL="0" rtl="0" algn="l">
              <a:lnSpc>
                <a:spcPct val="115000"/>
              </a:lnSpc>
              <a:spcBef>
                <a:spcPts val="0"/>
              </a:spcBef>
              <a:spcAft>
                <a:spcPts val="0"/>
              </a:spcAft>
              <a:buNone/>
            </a:pPr>
            <a:r>
              <a:rPr lang="en" sz="1200">
                <a:solidFill>
                  <a:schemeClr val="dk1"/>
                </a:solidFill>
              </a:rPr>
              <a:t>Prior to training the model, the [preprocessed] dataset needs to be split into training and test data, </a:t>
            </a:r>
            <a:r>
              <a:rPr b="1" lang="en" sz="1200">
                <a:solidFill>
                  <a:srgbClr val="0000FF"/>
                </a:solidFill>
              </a:rPr>
              <a:t>where a larger portion of the dataset will be used only for training, and a smaller portion only for testing</a:t>
            </a:r>
            <a:r>
              <a:rPr lang="en" sz="1200">
                <a:solidFill>
                  <a:schemeClr val="dk1"/>
                </a:solidFill>
              </a:rPr>
              <a:t>. The later, test, is sometimes referred to as the holdout set.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In some cases, a portion of the training data is further split off into an eval data, which is sometimes referred to as validation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When the training data is large, typically a prior split is made for the eval data. The same eval data is then used at the end of each epoch to estimate what the accuracy will be on the test data; t</a:t>
            </a:r>
            <a:r>
              <a:rPr lang="en" sz="1200" u="sng">
                <a:solidFill>
                  <a:schemeClr val="dk1"/>
                </a:solidFill>
              </a:rPr>
              <a:t>hus the eval data is never used as part of the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When the training data is small, a different random portion of the training data is used for validation per epoch, which is referred to </a:t>
            </a:r>
            <a:r>
              <a:rPr b="1" lang="en" sz="1200">
                <a:solidFill>
                  <a:srgbClr val="0000FF"/>
                </a:solidFill>
              </a:rPr>
              <a:t>cross-validation</a:t>
            </a:r>
            <a:r>
              <a:rPr lang="en" sz="1200">
                <a:solidFill>
                  <a:schemeClr val="dk1"/>
                </a:solidFill>
              </a:rPr>
              <a:t> or rotation-estimation. In this case,</a:t>
            </a:r>
            <a:r>
              <a:rPr lang="en" sz="1200" u="sng">
                <a:solidFill>
                  <a:schemeClr val="dk1"/>
                </a:solidFill>
              </a:rPr>
              <a:t> eval data is used during training, but not on the specific epoch</a:t>
            </a:r>
            <a:r>
              <a:rPr lang="en" sz="1200">
                <a:solidFill>
                  <a:schemeClr val="dk1"/>
                </a:solidFill>
              </a:rPr>
              <a:t> that it is used to estimate the accuracy on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6" name="Shape 1386"/>
        <p:cNvGrpSpPr/>
        <p:nvPr/>
      </p:nvGrpSpPr>
      <p:grpSpPr>
        <a:xfrm>
          <a:off x="0" y="0"/>
          <a:ext cx="0" cy="0"/>
          <a:chOff x="0" y="0"/>
          <a:chExt cx="0" cy="0"/>
        </a:xfrm>
      </p:grpSpPr>
      <p:sp>
        <p:nvSpPr>
          <p:cNvPr id="1387" name="Google Shape;1387;p18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Shuffling</a:t>
            </a:r>
            <a:endParaRPr>
              <a:solidFill>
                <a:srgbClr val="38761D"/>
              </a:solidFill>
            </a:endParaRPr>
          </a:p>
        </p:txBody>
      </p:sp>
      <p:pic>
        <p:nvPicPr>
          <p:cNvPr id="1388" name="Google Shape;1388;p183"/>
          <p:cNvPicPr preferRelativeResize="0"/>
          <p:nvPr/>
        </p:nvPicPr>
        <p:blipFill>
          <a:blip r:embed="rId3">
            <a:alphaModFix/>
          </a:blip>
          <a:stretch>
            <a:fillRect/>
          </a:stretch>
        </p:blipFill>
        <p:spPr>
          <a:xfrm>
            <a:off x="0" y="0"/>
            <a:ext cx="1466275" cy="730575"/>
          </a:xfrm>
          <a:prstGeom prst="rect">
            <a:avLst/>
          </a:prstGeom>
          <a:noFill/>
          <a:ln>
            <a:noFill/>
          </a:ln>
        </p:spPr>
      </p:pic>
      <p:sp>
        <p:nvSpPr>
          <p:cNvPr id="1389" name="Google Shape;1389;p18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Shuffling</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a dataset is split, </a:t>
            </a:r>
            <a:r>
              <a:rPr b="1" lang="en" sz="1200">
                <a:solidFill>
                  <a:srgbClr val="0000FF"/>
                </a:solidFill>
              </a:rPr>
              <a:t>both the training and test data should have the same probability distribution of the labels</a:t>
            </a:r>
            <a:r>
              <a:rPr lang="en" sz="1200">
                <a:solidFill>
                  <a:schemeClr val="dk1"/>
                </a:solidFill>
              </a:rPr>
              <a:t> (classes). For example, if 10% of the data is of label A, then both the training and test data should contain 10% of label A.</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A common mistake is to make an arbitrary split of the dataset</a:t>
            </a:r>
            <a:r>
              <a:rPr lang="en" sz="1200">
                <a:solidFill>
                  <a:schemeClr val="dk1"/>
                </a:solidFill>
              </a:rPr>
              <a:t>. It’s not uncommon for datasets to be sequentially ordered by labels. For example, consider a dataset where all the data for label A comes first, then followed by label B, then label C, and so forth. If you made an arbitrary split, say the first 80% of the data is training and the last 20% is test, the training and test will not have the same probability distribution. Worse yet, it’s possible that some labels in the test won’t appear in the train (not learned) and some labels in train won’t appear in test (not verified).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390" name="Google Shape;1390;p183"/>
          <p:cNvPicPr preferRelativeResize="0"/>
          <p:nvPr/>
        </p:nvPicPr>
        <p:blipFill>
          <a:blip r:embed="rId4">
            <a:alphaModFix/>
          </a:blip>
          <a:stretch>
            <a:fillRect/>
          </a:stretch>
        </p:blipFill>
        <p:spPr>
          <a:xfrm>
            <a:off x="1703175" y="3157575"/>
            <a:ext cx="5943600" cy="160020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4" name="Shape 1394"/>
        <p:cNvGrpSpPr/>
        <p:nvPr/>
      </p:nvGrpSpPr>
      <p:grpSpPr>
        <a:xfrm>
          <a:off x="0" y="0"/>
          <a:ext cx="0" cy="0"/>
          <a:chOff x="0" y="0"/>
          <a:chExt cx="0" cy="0"/>
        </a:xfrm>
      </p:grpSpPr>
      <p:sp>
        <p:nvSpPr>
          <p:cNvPr id="1395" name="Google Shape;1395;p18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Stratification</a:t>
            </a:r>
            <a:endParaRPr>
              <a:solidFill>
                <a:srgbClr val="38761D"/>
              </a:solidFill>
            </a:endParaRPr>
          </a:p>
        </p:txBody>
      </p:sp>
      <p:pic>
        <p:nvPicPr>
          <p:cNvPr id="1396" name="Google Shape;1396;p184"/>
          <p:cNvPicPr preferRelativeResize="0"/>
          <p:nvPr/>
        </p:nvPicPr>
        <p:blipFill>
          <a:blip r:embed="rId3">
            <a:alphaModFix/>
          </a:blip>
          <a:stretch>
            <a:fillRect/>
          </a:stretch>
        </p:blipFill>
        <p:spPr>
          <a:xfrm>
            <a:off x="0" y="0"/>
            <a:ext cx="1466275" cy="730575"/>
          </a:xfrm>
          <a:prstGeom prst="rect">
            <a:avLst/>
          </a:prstGeom>
          <a:noFill/>
          <a:ln>
            <a:noFill/>
          </a:ln>
        </p:spPr>
      </p:pic>
      <p:sp>
        <p:nvSpPr>
          <p:cNvPr id="1397" name="Google Shape;1397;p18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Stratification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common practice is to randomly shuffle the dataset prior to splitting. If the </a:t>
            </a:r>
            <a:r>
              <a:rPr b="1" lang="en" sz="1200">
                <a:solidFill>
                  <a:srgbClr val="0000FF"/>
                </a:solidFill>
              </a:rPr>
              <a:t>dataset is sufficiently large, a random shuffle should produce a probability distribution of the labels that is the same in the training and test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the </a:t>
            </a:r>
            <a:r>
              <a:rPr b="1" lang="en" sz="1200">
                <a:solidFill>
                  <a:srgbClr val="0000FF"/>
                </a:solidFill>
              </a:rPr>
              <a:t>dataset is too small</a:t>
            </a:r>
            <a:r>
              <a:rPr lang="en" sz="1200">
                <a:solidFill>
                  <a:schemeClr val="dk1"/>
                </a:solidFill>
              </a:rPr>
              <a:t> to maintain an equal probability distribution between train and test with a random shuffle, it is a common practice to</a:t>
            </a:r>
            <a:r>
              <a:rPr b="1" lang="en" sz="1200">
                <a:solidFill>
                  <a:srgbClr val="0000FF"/>
                </a:solidFill>
              </a:rPr>
              <a:t> stratify the data prior to randomly shuffling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In this case, the data is partitioned into bins by label (stratify), and then random selections are made from the bin according to the probability distribution for the training data. The remaining unselected data becomes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1" name="Shape 1401"/>
        <p:cNvGrpSpPr/>
        <p:nvPr/>
      </p:nvGrpSpPr>
      <p:grpSpPr>
        <a:xfrm>
          <a:off x="0" y="0"/>
          <a:ext cx="0" cy="0"/>
          <a:chOff x="0" y="0"/>
          <a:chExt cx="0" cy="0"/>
        </a:xfrm>
      </p:grpSpPr>
      <p:sp>
        <p:nvSpPr>
          <p:cNvPr id="1402" name="Google Shape;1402;p18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CSV File</a:t>
            </a:r>
            <a:endParaRPr>
              <a:solidFill>
                <a:srgbClr val="38761D"/>
              </a:solidFill>
            </a:endParaRPr>
          </a:p>
        </p:txBody>
      </p:sp>
      <p:pic>
        <p:nvPicPr>
          <p:cNvPr id="1403" name="Google Shape;1403;p185"/>
          <p:cNvPicPr preferRelativeResize="0"/>
          <p:nvPr/>
        </p:nvPicPr>
        <p:blipFill>
          <a:blip r:embed="rId3">
            <a:alphaModFix/>
          </a:blip>
          <a:stretch>
            <a:fillRect/>
          </a:stretch>
        </p:blipFill>
        <p:spPr>
          <a:xfrm>
            <a:off x="0" y="0"/>
            <a:ext cx="1466275" cy="730575"/>
          </a:xfrm>
          <a:prstGeom prst="rect">
            <a:avLst/>
          </a:prstGeom>
          <a:noFill/>
          <a:ln>
            <a:noFill/>
          </a:ln>
        </p:spPr>
      </p:pic>
      <p:sp>
        <p:nvSpPr>
          <p:cNvPr id="1404" name="Google Shape;1404;p18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Random Shuffling from a CSV File Listing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If your </a:t>
            </a:r>
            <a:r>
              <a:rPr b="1" lang="en" sz="1200">
                <a:solidFill>
                  <a:srgbClr val="0000FF"/>
                </a:solidFill>
              </a:rPr>
              <a:t>processed image data is in a file listing, like a CSV or JSON format,</a:t>
            </a:r>
            <a:r>
              <a:rPr lang="en" sz="1200">
                <a:solidFill>
                  <a:schemeClr val="dk1"/>
                </a:solidFill>
              </a:rPr>
              <a:t> you can make an </a:t>
            </a:r>
            <a:r>
              <a:rPr b="1" lang="en" sz="1200">
                <a:solidFill>
                  <a:srgbClr val="0000FF"/>
                </a:solidFill>
              </a:rPr>
              <a:t>indirect index in memory to the file listing, and then randomly shuffle the in-memory index</a:t>
            </a:r>
            <a:r>
              <a:rPr lang="en" sz="1200">
                <a:solidFill>
                  <a:schemeClr val="dk1"/>
                </a:solidFill>
              </a:rPr>
              <a:t>. The code below demonstrates using an indirect index to randomly shuffle the dataset as a file listing in a CSV file.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05" name="Google Shape;1405;p185"/>
          <p:cNvGraphicFramePr/>
          <p:nvPr/>
        </p:nvGraphicFramePr>
        <p:xfrm>
          <a:off x="505550" y="2008313"/>
          <a:ext cx="3000000" cy="3000000"/>
        </p:xfrm>
        <a:graphic>
          <a:graphicData uri="http://schemas.openxmlformats.org/drawingml/2006/table">
            <a:tbl>
              <a:tblPr>
                <a:noFill/>
                <a:tableStyleId>{44C79E60-302F-4C3F-842E-BB4E706F5184}</a:tableStyleId>
              </a:tblPr>
              <a:tblGrid>
                <a:gridCol w="7862400"/>
              </a:tblGrid>
              <a:tr h="121247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random</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open the CSV file and count (using sum) the number of lines, which equals the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number of samples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with</a:t>
                      </a:r>
                      <a:r>
                        <a:rPr lang="en" sz="1000">
                          <a:latin typeface="Consolas"/>
                          <a:ea typeface="Consolas"/>
                          <a:cs typeface="Consolas"/>
                          <a:sym typeface="Consolas"/>
                        </a:rPr>
                        <a:t> open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csv_file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f</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nimages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sum</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line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f</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subtract one from the total count if the first line in CSV file is a header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header</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nimages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sequential index between 0 and nimages-1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index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nimages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randomly sort the index</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index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9" name="Shape 1409"/>
        <p:cNvGrpSpPr/>
        <p:nvPr/>
      </p:nvGrpSpPr>
      <p:grpSpPr>
        <a:xfrm>
          <a:off x="0" y="0"/>
          <a:ext cx="0" cy="0"/>
          <a:chOff x="0" y="0"/>
          <a:chExt cx="0" cy="0"/>
        </a:xfrm>
      </p:grpSpPr>
      <p:sp>
        <p:nvSpPr>
          <p:cNvPr id="1410" name="Google Shape;1410;p18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JSON File</a:t>
            </a:r>
            <a:endParaRPr>
              <a:solidFill>
                <a:srgbClr val="38761D"/>
              </a:solidFill>
            </a:endParaRPr>
          </a:p>
        </p:txBody>
      </p:sp>
      <p:pic>
        <p:nvPicPr>
          <p:cNvPr id="1411" name="Google Shape;1411;p186"/>
          <p:cNvPicPr preferRelativeResize="0"/>
          <p:nvPr/>
        </p:nvPicPr>
        <p:blipFill>
          <a:blip r:embed="rId3">
            <a:alphaModFix/>
          </a:blip>
          <a:stretch>
            <a:fillRect/>
          </a:stretch>
        </p:blipFill>
        <p:spPr>
          <a:xfrm>
            <a:off x="0" y="0"/>
            <a:ext cx="1466275" cy="730575"/>
          </a:xfrm>
          <a:prstGeom prst="rect">
            <a:avLst/>
          </a:prstGeom>
          <a:noFill/>
          <a:ln>
            <a:noFill/>
          </a:ln>
        </p:spPr>
      </p:pic>
      <p:sp>
        <p:nvSpPr>
          <p:cNvPr id="1412" name="Google Shape;1412;p18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Random Shuffling from a JSON File Listing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an indirect index to randomly shuffle the dataset as a file listing in a JSON file, where the files are a list ([]) of objects, and each object has the key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13" name="Google Shape;1413;p186"/>
          <p:cNvGraphicFramePr/>
          <p:nvPr/>
        </p:nvGraphicFramePr>
        <p:xfrm>
          <a:off x="505550" y="2008313"/>
          <a:ext cx="3000000" cy="3000000"/>
        </p:xfrm>
        <a:graphic>
          <a:graphicData uri="http://schemas.openxmlformats.org/drawingml/2006/table">
            <a:tbl>
              <a:tblPr>
                <a:noFill/>
                <a:tableStyleId>{44C79E60-302F-4C3F-842E-BB4E706F5184}</a:tableStyleId>
              </a:tblPr>
              <a:tblGrid>
                <a:gridCol w="7862400"/>
              </a:tblGrid>
              <a:tr h="12124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json_file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nimages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dataset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sequential index between 0 and nimages-1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index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randomly sort the index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index</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7" name="Shape 1417"/>
        <p:cNvGrpSpPr/>
        <p:nvPr/>
      </p:nvGrpSpPr>
      <p:grpSpPr>
        <a:xfrm>
          <a:off x="0" y="0"/>
          <a:ext cx="0" cy="0"/>
          <a:chOff x="0" y="0"/>
          <a:chExt cx="0" cy="0"/>
        </a:xfrm>
      </p:grpSpPr>
      <p:sp>
        <p:nvSpPr>
          <p:cNvPr id="1418" name="Google Shape;1418;p18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1419" name="Google Shape;1419;p187"/>
          <p:cNvPicPr preferRelativeResize="0"/>
          <p:nvPr/>
        </p:nvPicPr>
        <p:blipFill>
          <a:blip r:embed="rId3">
            <a:alphaModFix/>
          </a:blip>
          <a:stretch>
            <a:fillRect/>
          </a:stretch>
        </p:blipFill>
        <p:spPr>
          <a:xfrm>
            <a:off x="0" y="0"/>
            <a:ext cx="1466275" cy="730575"/>
          </a:xfrm>
          <a:prstGeom prst="rect">
            <a:avLst/>
          </a:prstGeom>
          <a:noFill/>
          <a:ln>
            <a:noFill/>
          </a:ln>
        </p:spPr>
      </p:pic>
      <p:sp>
        <p:nvSpPr>
          <p:cNvPr id="1420" name="Google Shape;1420;p18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In </a:t>
            </a:r>
            <a:r>
              <a:rPr b="1" lang="en" sz="1100">
                <a:solidFill>
                  <a:schemeClr val="dk1"/>
                </a:solidFill>
              </a:rPr>
              <a:t>Keras</a:t>
            </a:r>
            <a:r>
              <a:rPr lang="en" sz="1100">
                <a:solidFill>
                  <a:schemeClr val="dk1"/>
                </a:solidFill>
              </a:rPr>
              <a:t>, an image dataset can be shuffled and split into training and eval (validation) with the </a:t>
            </a:r>
            <a:r>
              <a:rPr lang="en" sz="1100">
                <a:solidFill>
                  <a:srgbClr val="0D904F"/>
                </a:solidFill>
                <a:latin typeface="Consolas"/>
                <a:ea typeface="Consolas"/>
                <a:cs typeface="Consolas"/>
                <a:sym typeface="Consolas"/>
              </a:rPr>
              <a:t>ImageDataGenerator</a:t>
            </a:r>
            <a:r>
              <a:rPr lang="en" sz="1100">
                <a:solidFill>
                  <a:schemeClr val="dk1"/>
                </a:solidFill>
              </a:rPr>
              <a:t> class. This class is used to ingest a dataset for feeding a neural network during training. In the code example below:</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variable </a:t>
            </a:r>
            <a:r>
              <a:rPr lang="en" sz="1100">
                <a:solidFill>
                  <a:srgbClr val="0D904F"/>
                </a:solidFill>
                <a:latin typeface="Consolas"/>
                <a:ea typeface="Consolas"/>
                <a:cs typeface="Consolas"/>
                <a:sym typeface="Consolas"/>
              </a:rPr>
              <a:t>model</a:t>
            </a:r>
            <a:r>
              <a:rPr lang="en" sz="1100">
                <a:solidFill>
                  <a:schemeClr val="dk1"/>
                </a:solidFill>
              </a:rPr>
              <a:t> refers to a Keras model that has already been compiled.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rgbClr val="0D904F"/>
                </a:solidFill>
                <a:latin typeface="Consolas"/>
                <a:ea typeface="Consolas"/>
                <a:cs typeface="Consolas"/>
                <a:sym typeface="Consolas"/>
              </a:rPr>
              <a:t>x_train</a:t>
            </a:r>
            <a:r>
              <a:rPr lang="en" sz="1100">
                <a:solidFill>
                  <a:schemeClr val="dk1"/>
                </a:solidFill>
              </a:rPr>
              <a:t> and </a:t>
            </a:r>
            <a:r>
              <a:rPr lang="en" sz="1100">
                <a:solidFill>
                  <a:srgbClr val="0D904F"/>
                </a:solidFill>
                <a:latin typeface="Consolas"/>
                <a:ea typeface="Consolas"/>
                <a:cs typeface="Consolas"/>
                <a:sym typeface="Consolas"/>
              </a:rPr>
              <a:t>y_train</a:t>
            </a:r>
            <a:r>
              <a:rPr lang="en" sz="1100">
                <a:solidFill>
                  <a:schemeClr val="dk1"/>
                </a:solidFill>
              </a:rPr>
              <a:t> refers to a processed dataset for training (i.e., already split), where </a:t>
            </a:r>
            <a:r>
              <a:rPr lang="en" sz="1100">
                <a:solidFill>
                  <a:srgbClr val="0D904F"/>
                </a:solidFill>
                <a:latin typeface="Consolas"/>
                <a:ea typeface="Consolas"/>
                <a:cs typeface="Consolas"/>
                <a:sym typeface="Consolas"/>
              </a:rPr>
              <a:t>x_train</a:t>
            </a:r>
            <a:r>
              <a:rPr lang="en" sz="1100">
                <a:solidFill>
                  <a:schemeClr val="dk1"/>
                </a:solidFill>
              </a:rPr>
              <a:t> typically is a numpy array, with each element a preprocessed image, and </a:t>
            </a:r>
            <a:r>
              <a:rPr lang="en" sz="1100">
                <a:solidFill>
                  <a:srgbClr val="0D904F"/>
                </a:solidFill>
                <a:latin typeface="Consolas"/>
                <a:ea typeface="Consolas"/>
                <a:cs typeface="Consolas"/>
                <a:sym typeface="Consolas"/>
              </a:rPr>
              <a:t>y_train</a:t>
            </a:r>
            <a:r>
              <a:rPr lang="en" sz="1100">
                <a:solidFill>
                  <a:schemeClr val="dk1"/>
                </a:solidFill>
              </a:rPr>
              <a:t> typically is a numpy array, with each element the corresponding one-hot encoded label.</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variable </a:t>
            </a:r>
            <a:r>
              <a:rPr lang="en" sz="1100">
                <a:solidFill>
                  <a:srgbClr val="0D904F"/>
                </a:solidFill>
                <a:latin typeface="Consolas"/>
                <a:ea typeface="Consolas"/>
                <a:cs typeface="Consolas"/>
                <a:sym typeface="Consolas"/>
              </a:rPr>
              <a:t>datagen</a:t>
            </a:r>
            <a:r>
              <a:rPr lang="en" sz="1100">
                <a:solidFill>
                  <a:schemeClr val="dk1"/>
                </a:solidFill>
              </a:rPr>
              <a:t> is a generator, which is instantiated by </a:t>
            </a:r>
            <a:r>
              <a:rPr lang="en" sz="1100">
                <a:solidFill>
                  <a:srgbClr val="0D904F"/>
                </a:solidFill>
                <a:latin typeface="Consolas"/>
                <a:ea typeface="Consolas"/>
                <a:cs typeface="Consolas"/>
                <a:sym typeface="Consolas"/>
              </a:rPr>
              <a:t>ImageDataGenerator</a:t>
            </a:r>
            <a:r>
              <a:rPr lang="en" sz="1100">
                <a:solidFill>
                  <a:schemeClr val="dk1"/>
                </a:solidFill>
              </a:rPr>
              <a:t> for feeding the neural network.</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method </a:t>
            </a:r>
            <a:r>
              <a:rPr lang="en" sz="1100">
                <a:solidFill>
                  <a:srgbClr val="0D904F"/>
                </a:solidFill>
                <a:latin typeface="Consolas"/>
                <a:ea typeface="Consolas"/>
                <a:cs typeface="Consolas"/>
                <a:sym typeface="Consolas"/>
              </a:rPr>
              <a:t>flow()</a:t>
            </a:r>
            <a:r>
              <a:rPr lang="en" sz="1100">
                <a:solidFill>
                  <a:schemeClr val="dk1"/>
                </a:solidFill>
              </a:rPr>
              <a:t> sequential moves through the training data (</a:t>
            </a:r>
            <a:r>
              <a:rPr lang="en" sz="1100">
                <a:solidFill>
                  <a:srgbClr val="0D904F"/>
                </a:solidFill>
                <a:latin typeface="Consolas"/>
                <a:ea typeface="Consolas"/>
                <a:cs typeface="Consolas"/>
                <a:sym typeface="Consolas"/>
              </a:rPr>
              <a:t>x_train</a:t>
            </a:r>
            <a:r>
              <a:rPr lang="en" sz="1100">
                <a:solidFill>
                  <a:schemeClr val="dk1"/>
                </a:solidFill>
              </a:rPr>
              <a:t>, </a:t>
            </a:r>
            <a:r>
              <a:rPr lang="en" sz="1100">
                <a:solidFill>
                  <a:srgbClr val="0D904F"/>
                </a:solidFill>
                <a:latin typeface="Consolas"/>
                <a:ea typeface="Consolas"/>
                <a:cs typeface="Consolas"/>
                <a:sym typeface="Consolas"/>
              </a:rPr>
              <a:t>y_train</a:t>
            </a:r>
            <a:r>
              <a:rPr lang="en" sz="1100">
                <a:solidFill>
                  <a:schemeClr val="dk1"/>
                </a:solidFill>
              </a:rPr>
              <a:t>) in a specified batch size, which is specified as 32 in this example.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parameter </a:t>
            </a:r>
            <a:r>
              <a:rPr lang="en" sz="1100">
                <a:solidFill>
                  <a:srgbClr val="0D904F"/>
                </a:solidFill>
                <a:latin typeface="Consolas"/>
                <a:ea typeface="Consolas"/>
                <a:cs typeface="Consolas"/>
                <a:sym typeface="Consolas"/>
              </a:rPr>
              <a:t>shuffle</a:t>
            </a:r>
            <a:r>
              <a:rPr lang="en" sz="1100">
                <a:solidFill>
                  <a:schemeClr val="dk1"/>
                </a:solidFill>
              </a:rPr>
              <a:t> is set to </a:t>
            </a:r>
            <a:r>
              <a:rPr lang="en" sz="1100">
                <a:solidFill>
                  <a:srgbClr val="0D904F"/>
                </a:solidFill>
                <a:latin typeface="Consolas"/>
                <a:ea typeface="Consolas"/>
                <a:cs typeface="Consolas"/>
                <a:sym typeface="Consolas"/>
              </a:rPr>
              <a:t>True</a:t>
            </a:r>
            <a:r>
              <a:rPr lang="en" sz="1100">
                <a:solidFill>
                  <a:schemeClr val="dk1"/>
                </a:solidFill>
              </a:rPr>
              <a:t>, which causes the training data to be shuffled by the generator, at the beginning of each epoch.</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Each batch of training data is fed through the neural network using the model’s </a:t>
            </a:r>
            <a:r>
              <a:rPr lang="en" sz="1100">
                <a:solidFill>
                  <a:srgbClr val="0D904F"/>
                </a:solidFill>
                <a:latin typeface="Consolas"/>
                <a:ea typeface="Consolas"/>
                <a:cs typeface="Consolas"/>
                <a:sym typeface="Consolas"/>
              </a:rPr>
              <a:t>fit()</a:t>
            </a:r>
            <a:r>
              <a:rPr lang="en" sz="1100">
                <a:solidFill>
                  <a:schemeClr val="dk1"/>
                </a:solidFill>
              </a:rPr>
              <a:t> method.</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4" name="Shape 1424"/>
        <p:cNvGrpSpPr/>
        <p:nvPr/>
      </p:nvGrpSpPr>
      <p:grpSpPr>
        <a:xfrm>
          <a:off x="0" y="0"/>
          <a:ext cx="0" cy="0"/>
          <a:chOff x="0" y="0"/>
          <a:chExt cx="0" cy="0"/>
        </a:xfrm>
      </p:grpSpPr>
      <p:sp>
        <p:nvSpPr>
          <p:cNvPr id="1425" name="Google Shape;1425;p18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1426" name="Google Shape;1426;p188"/>
          <p:cNvPicPr preferRelativeResize="0"/>
          <p:nvPr/>
        </p:nvPicPr>
        <p:blipFill>
          <a:blip r:embed="rId3">
            <a:alphaModFix/>
          </a:blip>
          <a:stretch>
            <a:fillRect/>
          </a:stretch>
        </p:blipFill>
        <p:spPr>
          <a:xfrm>
            <a:off x="0" y="0"/>
            <a:ext cx="1466275" cy="730575"/>
          </a:xfrm>
          <a:prstGeom prst="rect">
            <a:avLst/>
          </a:prstGeom>
          <a:noFill/>
          <a:ln>
            <a:noFill/>
          </a:ln>
        </p:spPr>
      </p:pic>
      <p:sp>
        <p:nvSpPr>
          <p:cNvPr id="1427" name="Google Shape;1427;p18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28" name="Google Shape;1428;p188"/>
          <p:cNvGraphicFramePr/>
          <p:nvPr/>
        </p:nvGraphicFramePr>
        <p:xfrm>
          <a:off x="555975" y="1151063"/>
          <a:ext cx="3000000" cy="3000000"/>
        </p:xfrm>
        <a:graphic>
          <a:graphicData uri="http://schemas.openxmlformats.org/drawingml/2006/table">
            <a:tbl>
              <a:tblPr>
                <a:noFill/>
                <a:tableStyleId>{44C79E60-302F-4C3F-842E-BB4E706F5184}</a:tableStyleId>
              </a:tblPr>
              <a:tblGrid>
                <a:gridCol w="7862400"/>
              </a:tblGrid>
              <a:tr h="121247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x_train and y_train assume the image data and labels have prior preprocessed and </a:t>
                      </a:r>
                      <a:br>
                        <a:rPr lang="en" sz="1000">
                          <a:latin typeface="Consolas"/>
                          <a:ea typeface="Consolas"/>
                          <a:cs typeface="Consolas"/>
                          <a:sym typeface="Consolas"/>
                        </a:rPr>
                      </a:br>
                      <a:r>
                        <a:rPr lang="en" sz="1000">
                          <a:solidFill>
                            <a:srgbClr val="455A64"/>
                          </a:solidFill>
                          <a:latin typeface="Consolas"/>
                          <a:ea typeface="Consolas"/>
                          <a:cs typeface="Consolas"/>
                          <a:sym typeface="Consolas"/>
                        </a:rPr>
                        <a:t># split into training and test data.</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batches in an epoch</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nbatches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32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epochs (training passes over the entire training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epochs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epoch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Use generator to create batches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x_batch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y_batch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y_batch</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&gt;</a:t>
                      </a:r>
                      <a:r>
                        <a:rPr lang="en" sz="1000">
                          <a:latin typeface="Consolas"/>
                          <a:ea typeface="Consolas"/>
                          <a:cs typeface="Consolas"/>
                          <a:sym typeface="Consolas"/>
                        </a:rPr>
                        <a:t> nbatches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2" name="Shape 1432"/>
        <p:cNvGrpSpPr/>
        <p:nvPr/>
      </p:nvGrpSpPr>
      <p:grpSpPr>
        <a:xfrm>
          <a:off x="0" y="0"/>
          <a:ext cx="0" cy="0"/>
          <a:chOff x="0" y="0"/>
          <a:chExt cx="0" cy="0"/>
        </a:xfrm>
      </p:grpSpPr>
      <p:sp>
        <p:nvSpPr>
          <p:cNvPr id="1433" name="Google Shape;1433;p18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1434" name="Google Shape;1434;p189"/>
          <p:cNvPicPr preferRelativeResize="0"/>
          <p:nvPr/>
        </p:nvPicPr>
        <p:blipFill>
          <a:blip r:embed="rId3">
            <a:alphaModFix/>
          </a:blip>
          <a:stretch>
            <a:fillRect/>
          </a:stretch>
        </p:blipFill>
        <p:spPr>
          <a:xfrm>
            <a:off x="0" y="0"/>
            <a:ext cx="1466275" cy="730575"/>
          </a:xfrm>
          <a:prstGeom prst="rect">
            <a:avLst/>
          </a:prstGeom>
          <a:noFill/>
          <a:ln>
            <a:noFill/>
          </a:ln>
        </p:spPr>
      </p:pic>
      <p:sp>
        <p:nvSpPr>
          <p:cNvPr id="1435" name="Google Shape;1435;p18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Rescale</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unlike the previous, the </a:t>
            </a:r>
            <a:r>
              <a:rPr lang="en" sz="1200">
                <a:solidFill>
                  <a:srgbClr val="0D904F"/>
                </a:solidFill>
                <a:latin typeface="Consolas"/>
                <a:ea typeface="Consolas"/>
                <a:cs typeface="Consolas"/>
                <a:sym typeface="Consolas"/>
              </a:rPr>
              <a:t>x_train</a:t>
            </a:r>
            <a:r>
              <a:rPr lang="en" sz="1200">
                <a:solidFill>
                  <a:schemeClr val="dk1"/>
                </a:solidFill>
              </a:rPr>
              <a:t> data has not been normalized/standardized. In this case, the parameter </a:t>
            </a:r>
            <a:r>
              <a:rPr lang="en" sz="1200">
                <a:solidFill>
                  <a:srgbClr val="0D904F"/>
                </a:solidFill>
                <a:latin typeface="Consolas"/>
                <a:ea typeface="Consolas"/>
                <a:cs typeface="Consolas"/>
                <a:sym typeface="Consolas"/>
              </a:rPr>
              <a:t>rescale</a:t>
            </a:r>
            <a:r>
              <a:rPr lang="en" sz="1200">
                <a:solidFill>
                  <a:schemeClr val="dk1"/>
                </a:solidFill>
              </a:rPr>
              <a:t> is passed to the instantiation of </a:t>
            </a:r>
            <a:r>
              <a:rPr lang="en" sz="1200">
                <a:solidFill>
                  <a:srgbClr val="0D904F"/>
                </a:solidFill>
                <a:latin typeface="Consolas"/>
                <a:ea typeface="Consolas"/>
                <a:cs typeface="Consolas"/>
                <a:sym typeface="Consolas"/>
              </a:rPr>
              <a:t>ImageDataGenerator</a:t>
            </a:r>
            <a:r>
              <a:rPr lang="en" sz="1200">
                <a:solidFill>
                  <a:schemeClr val="dk1"/>
                </a:solidFill>
              </a:rPr>
              <a:t>, which will result in the corresponding </a:t>
            </a:r>
            <a:r>
              <a:rPr lang="en" sz="1200">
                <a:solidFill>
                  <a:srgbClr val="0D904F"/>
                </a:solidFill>
                <a:latin typeface="Consolas"/>
                <a:ea typeface="Consolas"/>
                <a:cs typeface="Consolas"/>
                <a:sym typeface="Consolas"/>
              </a:rPr>
              <a:t>flow()</a:t>
            </a:r>
            <a:r>
              <a:rPr lang="en" sz="1200">
                <a:solidFill>
                  <a:schemeClr val="dk1"/>
                </a:solidFill>
              </a:rPr>
              <a:t> method normalizing the pixel data (i.e., dividing by 255) while the data is being fed:</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36" name="Google Shape;1436;p189"/>
          <p:cNvGraphicFramePr/>
          <p:nvPr/>
        </p:nvGraphicFramePr>
        <p:xfrm>
          <a:off x="505550" y="2091500"/>
          <a:ext cx="3000000" cy="3000000"/>
        </p:xfrm>
        <a:graphic>
          <a:graphicData uri="http://schemas.openxmlformats.org/drawingml/2006/table">
            <a:tbl>
              <a:tblPr>
                <a:noFill/>
                <a:tableStyleId>{44C79E60-302F-4C3F-842E-BB4E706F5184}</a:tableStyleId>
              </a:tblPr>
              <a:tblGrid>
                <a:gridCol w="7862400"/>
              </a:tblGrid>
              <a:tr h="121247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x_train and y_train assume the image data and labels have been resized for the </a:t>
                      </a:r>
                      <a:br>
                        <a:rPr lang="en" sz="1000">
                          <a:latin typeface="Consolas"/>
                          <a:ea typeface="Consolas"/>
                          <a:cs typeface="Consolas"/>
                          <a:sym typeface="Consolas"/>
                        </a:rPr>
                      </a:br>
                      <a:r>
                        <a:rPr lang="en" sz="1000">
                          <a:solidFill>
                            <a:srgbClr val="455A64"/>
                          </a:solidFill>
                          <a:latin typeface="Consolas"/>
                          <a:ea typeface="Consolas"/>
                          <a:cs typeface="Consolas"/>
                          <a:sym typeface="Consolas"/>
                        </a:rPr>
                        <a:t># CNN and split into training and test data, but the data has not been normalized.</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 and specify normalizing the image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feed (train) the neural network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0" name="Shape 1440"/>
        <p:cNvGrpSpPr/>
        <p:nvPr/>
      </p:nvGrpSpPr>
      <p:grpSpPr>
        <a:xfrm>
          <a:off x="0" y="0"/>
          <a:ext cx="0" cy="0"/>
          <a:chOff x="0" y="0"/>
          <a:chExt cx="0" cy="0"/>
        </a:xfrm>
      </p:grpSpPr>
      <p:sp>
        <p:nvSpPr>
          <p:cNvPr id="1441" name="Google Shape;1441;p19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1442" name="Google Shape;1442;p190"/>
          <p:cNvPicPr preferRelativeResize="0"/>
          <p:nvPr/>
        </p:nvPicPr>
        <p:blipFill>
          <a:blip r:embed="rId3">
            <a:alphaModFix/>
          </a:blip>
          <a:stretch>
            <a:fillRect/>
          </a:stretch>
        </p:blipFill>
        <p:spPr>
          <a:xfrm>
            <a:off x="0" y="0"/>
            <a:ext cx="1466275" cy="730575"/>
          </a:xfrm>
          <a:prstGeom prst="rect">
            <a:avLst/>
          </a:prstGeom>
          <a:noFill/>
          <a:ln>
            <a:noFill/>
          </a:ln>
        </p:spPr>
      </p:pic>
      <p:sp>
        <p:nvSpPr>
          <p:cNvPr id="1443" name="Google Shape;1443;p19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Standardization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the </a:t>
            </a:r>
            <a:r>
              <a:rPr lang="en" sz="1200">
                <a:solidFill>
                  <a:srgbClr val="0D904F"/>
                </a:solidFill>
                <a:latin typeface="Consolas"/>
                <a:ea typeface="Consolas"/>
                <a:cs typeface="Consolas"/>
                <a:sym typeface="Consolas"/>
              </a:rPr>
              <a:t>rescale</a:t>
            </a:r>
            <a:r>
              <a:rPr lang="en" sz="1200">
                <a:solidFill>
                  <a:schemeClr val="dk1"/>
                </a:solidFill>
              </a:rPr>
              <a:t> parameter is replaced with </a:t>
            </a:r>
            <a:r>
              <a:rPr lang="en" sz="1200">
                <a:solidFill>
                  <a:srgbClr val="0D904F"/>
                </a:solidFill>
                <a:latin typeface="Consolas"/>
                <a:ea typeface="Consolas"/>
                <a:cs typeface="Consolas"/>
                <a:sym typeface="Consolas"/>
              </a:rPr>
              <a:t>featurewise_std_normalization</a:t>
            </a:r>
            <a:r>
              <a:rPr lang="en" sz="1200">
                <a:solidFill>
                  <a:schemeClr val="dk1"/>
                </a:solidFill>
              </a:rPr>
              <a:t>, which will standardize the data. Since standardization requires calculating the mean and standard deviation of the pixel data across the entire training set, a call is made the </a:t>
            </a:r>
            <a:r>
              <a:rPr lang="en" sz="1200">
                <a:solidFill>
                  <a:srgbClr val="0D904F"/>
                </a:solidFill>
                <a:latin typeface="Consolas"/>
                <a:ea typeface="Consolas"/>
                <a:cs typeface="Consolas"/>
                <a:sym typeface="Consolas"/>
              </a:rPr>
              <a:t>fit()</a:t>
            </a:r>
            <a:r>
              <a:rPr lang="en" sz="1200">
                <a:solidFill>
                  <a:schemeClr val="dk1"/>
                </a:solidFill>
              </a:rPr>
              <a:t> method for the corresponding calculation.</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44" name="Google Shape;1444;p190"/>
          <p:cNvGraphicFramePr/>
          <p:nvPr/>
        </p:nvGraphicFramePr>
        <p:xfrm>
          <a:off x="505550" y="2091500"/>
          <a:ext cx="3000000" cy="3000000"/>
        </p:xfrm>
        <a:graphic>
          <a:graphicData uri="http://schemas.openxmlformats.org/drawingml/2006/table">
            <a:tbl>
              <a:tblPr>
                <a:noFill/>
                <a:tableStyleId>{44C79E60-302F-4C3F-842E-BB4E706F5184}</a:tableStyleId>
              </a:tblPr>
              <a:tblGrid>
                <a:gridCol w="7862400"/>
              </a:tblGrid>
              <a:tr h="12124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instantiate an Image Data generator object and specify standardizing the image</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calculate the mean/stddev for standardization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feed (train) the neural network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8" name="Shape 1448"/>
        <p:cNvGrpSpPr/>
        <p:nvPr/>
      </p:nvGrpSpPr>
      <p:grpSpPr>
        <a:xfrm>
          <a:off x="0" y="0"/>
          <a:ext cx="0" cy="0"/>
          <a:chOff x="0" y="0"/>
          <a:chExt cx="0" cy="0"/>
        </a:xfrm>
      </p:grpSpPr>
      <p:sp>
        <p:nvSpPr>
          <p:cNvPr id="1449" name="Google Shape;1449;p19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1450" name="Google Shape;1450;p191"/>
          <p:cNvPicPr preferRelativeResize="0"/>
          <p:nvPr/>
        </p:nvPicPr>
        <p:blipFill>
          <a:blip r:embed="rId3">
            <a:alphaModFix/>
          </a:blip>
          <a:stretch>
            <a:fillRect/>
          </a:stretch>
        </p:blipFill>
        <p:spPr>
          <a:xfrm>
            <a:off x="0" y="0"/>
            <a:ext cx="1466275" cy="730575"/>
          </a:xfrm>
          <a:prstGeom prst="rect">
            <a:avLst/>
          </a:prstGeom>
          <a:noFill/>
          <a:ln>
            <a:noFill/>
          </a:ln>
        </p:spPr>
      </p:pic>
      <p:sp>
        <p:nvSpPr>
          <p:cNvPr id="1451" name="Google Shape;1451;p19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Validation Split</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the parameter validation_split is added to use 10% of the training data as validation data on each epoch. Additionally, we do a single call for training per epoch (vs. manually batch feeding it), by passing the </a:t>
            </a:r>
            <a:r>
              <a:rPr lang="en" sz="1200">
                <a:solidFill>
                  <a:srgbClr val="0D904F"/>
                </a:solidFill>
                <a:latin typeface="Consolas"/>
                <a:ea typeface="Consolas"/>
                <a:cs typeface="Consolas"/>
                <a:sym typeface="Consolas"/>
              </a:rPr>
              <a:t>datagen.flow()</a:t>
            </a:r>
            <a:r>
              <a:rPr lang="en" sz="1200">
                <a:solidFill>
                  <a:schemeClr val="dk1"/>
                </a:solidFill>
              </a:rPr>
              <a:t> generator to the </a:t>
            </a:r>
            <a:r>
              <a:rPr lang="en" sz="1200">
                <a:solidFill>
                  <a:srgbClr val="0D904F"/>
                </a:solidFill>
                <a:latin typeface="Consolas"/>
                <a:ea typeface="Consolas"/>
                <a:cs typeface="Consolas"/>
                <a:sym typeface="Consolas"/>
              </a:rPr>
              <a:t>fit_generator()</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52" name="Google Shape;1452;p191"/>
          <p:cNvGraphicFramePr/>
          <p:nvPr/>
        </p:nvGraphicFramePr>
        <p:xfrm>
          <a:off x="505550" y="2091500"/>
          <a:ext cx="3000000" cy="3000000"/>
        </p:xfrm>
        <a:graphic>
          <a:graphicData uri="http://schemas.openxmlformats.org/drawingml/2006/table">
            <a:tbl>
              <a:tblPr>
                <a:noFill/>
                <a:tableStyleId>{44C79E60-302F-4C3F-842E-BB4E706F5184}</a:tableStyleId>
              </a:tblPr>
              <a:tblGrid>
                <a:gridCol w="7862400"/>
              </a:tblGrid>
              <a:tr h="121247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 </a:t>
                      </a:r>
                      <a:r>
                        <a:rPr lang="en" sz="1000">
                          <a:solidFill>
                            <a:srgbClr val="9C27B0"/>
                          </a:solidFill>
                          <a:latin typeface="Consolas"/>
                          <a:ea typeface="Consolas"/>
                          <a:cs typeface="Consolas"/>
                          <a:sym typeface="Consolas"/>
                        </a:rPr>
                        <a:t>and</a:t>
                      </a:r>
                      <a:r>
                        <a:rPr lang="en" sz="1000">
                          <a:solidFill>
                            <a:schemeClr val="dk1"/>
                          </a:solidFill>
                          <a:latin typeface="Consolas"/>
                          <a:ea typeface="Consolas"/>
                          <a:cs typeface="Consolas"/>
                          <a:sym typeface="Consolas"/>
                        </a:rPr>
                        <a:t> y_train assume the image data </a:t>
                      </a:r>
                      <a:r>
                        <a:rPr lang="en" sz="1000">
                          <a:solidFill>
                            <a:srgbClr val="9C27B0"/>
                          </a:solidFill>
                          <a:latin typeface="Consolas"/>
                          <a:ea typeface="Consolas"/>
                          <a:cs typeface="Consolas"/>
                          <a:sym typeface="Consolas"/>
                        </a:rPr>
                        <a:t>and</a:t>
                      </a:r>
                      <a:r>
                        <a:rPr lang="en" sz="1000">
                          <a:solidFill>
                            <a:schemeClr val="dk1"/>
                          </a:solidFill>
                          <a:latin typeface="Consolas"/>
                          <a:ea typeface="Consolas"/>
                          <a:cs typeface="Consolas"/>
                          <a:sym typeface="Consolas"/>
                        </a:rPr>
                        <a:t> labels have been resized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the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CNN and split into training and test data, but the data has not been normalized.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epochs (training passes over the entire training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epochs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epoch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Use generator to create batches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a:t>
            </a:r>
            <a:endParaRPr>
              <a:solidFill>
                <a:srgbClr val="38761D"/>
              </a:solidFill>
            </a:endParaRPr>
          </a:p>
        </p:txBody>
      </p:sp>
      <p:pic>
        <p:nvPicPr>
          <p:cNvPr id="186" name="Google Shape;186;p30"/>
          <p:cNvPicPr preferRelativeResize="0"/>
          <p:nvPr/>
        </p:nvPicPr>
        <p:blipFill>
          <a:blip r:embed="rId3">
            <a:alphaModFix/>
          </a:blip>
          <a:stretch>
            <a:fillRect/>
          </a:stretch>
        </p:blipFill>
        <p:spPr>
          <a:xfrm>
            <a:off x="0" y="0"/>
            <a:ext cx="1466275" cy="730575"/>
          </a:xfrm>
          <a:prstGeom prst="rect">
            <a:avLst/>
          </a:prstGeom>
          <a:noFill/>
          <a:ln>
            <a:noFill/>
          </a:ln>
        </p:spPr>
      </p:pic>
      <p:sp>
        <p:nvSpPr>
          <p:cNvPr id="187" name="Google Shape;187;p3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Xception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Xception (Extreme Inception) architecture was introduced by Google in 2017 as a further improvement over the Inception v3 architecture. In this architecture </a:t>
            </a:r>
            <a:r>
              <a:rPr b="1" lang="en" sz="1200">
                <a:solidFill>
                  <a:srgbClr val="0000FF"/>
                </a:solidFill>
              </a:rPr>
              <a:t>the factorization of a convolution into a spatial separable convolution in an inception module is replaced with a depthwise separable convolution</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6" name="Shape 1456"/>
        <p:cNvGrpSpPr/>
        <p:nvPr/>
      </p:nvGrpSpPr>
      <p:grpSpPr>
        <a:xfrm>
          <a:off x="0" y="0"/>
          <a:ext cx="0" cy="0"/>
          <a:chOff x="0" y="0"/>
          <a:chExt cx="0" cy="0"/>
        </a:xfrm>
      </p:grpSpPr>
      <p:sp>
        <p:nvSpPr>
          <p:cNvPr id="1457" name="Google Shape;1457;p19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a:t>
            </a:r>
            <a:endParaRPr>
              <a:solidFill>
                <a:srgbClr val="38761D"/>
              </a:solidFill>
            </a:endParaRPr>
          </a:p>
        </p:txBody>
      </p:sp>
      <p:pic>
        <p:nvPicPr>
          <p:cNvPr id="1458" name="Google Shape;1458;p192"/>
          <p:cNvPicPr preferRelativeResize="0"/>
          <p:nvPr/>
        </p:nvPicPr>
        <p:blipFill>
          <a:blip r:embed="rId3">
            <a:alphaModFix/>
          </a:blip>
          <a:stretch>
            <a:fillRect/>
          </a:stretch>
        </p:blipFill>
        <p:spPr>
          <a:xfrm>
            <a:off x="0" y="0"/>
            <a:ext cx="1466275" cy="730575"/>
          </a:xfrm>
          <a:prstGeom prst="rect">
            <a:avLst/>
          </a:prstGeom>
          <a:noFill/>
          <a:ln>
            <a:noFill/>
          </a:ln>
        </p:spPr>
      </p:pic>
      <p:sp>
        <p:nvSpPr>
          <p:cNvPr id="1459" name="Google Shape;1459;p19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Hyperparameters vs Learned Parameters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start by explaining the difference between learned parameters and hyperparameters. The </a:t>
            </a:r>
            <a:r>
              <a:rPr b="1" lang="en" sz="1200">
                <a:solidFill>
                  <a:srgbClr val="0000FF"/>
                </a:solidFill>
              </a:rPr>
              <a:t>learned parameters, are parameters that are learned during training</a:t>
            </a:r>
            <a:r>
              <a:rPr lang="en" sz="1200">
                <a:solidFill>
                  <a:schemeClr val="dk1"/>
                </a:solidFill>
              </a:rPr>
              <a:t>. For neural networks, these typically are the weights on each neural network connection, the biases on each node, and for convolutional neural networks, the filters in each convolutional layer. </a:t>
            </a:r>
            <a:r>
              <a:rPr b="1" lang="en" sz="1200">
                <a:solidFill>
                  <a:srgbClr val="0000FF"/>
                </a:solidFill>
              </a:rPr>
              <a:t>These learned parameters stay as part of the model when the model is done training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r>
              <a:rPr b="1" lang="en" sz="1200">
                <a:solidFill>
                  <a:srgbClr val="0000FF"/>
                </a:solidFill>
              </a:rPr>
              <a:t>Hyperparameters are parameters used to train the model, but not part of the trained model itself</a:t>
            </a:r>
            <a:r>
              <a:rPr lang="en" sz="1200">
                <a:solidFill>
                  <a:schemeClr val="dk1"/>
                </a:solidFill>
              </a:rPr>
              <a:t>. That is, once trained the hyperparameters no longer exist. </a:t>
            </a:r>
            <a:r>
              <a:rPr lang="en" sz="1200" u="sng">
                <a:solidFill>
                  <a:schemeClr val="dk1"/>
                </a:solidFill>
              </a:rPr>
              <a:t>Hyperparameters are used to improve the training of the model, such as for:</a:t>
            </a:r>
            <a:endParaRPr sz="1200" u="sng">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long does it take to train the model?</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fast does the model converge?</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Does it find the global optima?</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accurate is the model?</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overfitted is the model?</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Another perspective of hyperparameters is that they are a means to measure cost and quality of developing the model.</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3" name="Shape 1463"/>
        <p:cNvGrpSpPr/>
        <p:nvPr/>
      </p:nvGrpSpPr>
      <p:grpSpPr>
        <a:xfrm>
          <a:off x="0" y="0"/>
          <a:ext cx="0" cy="0"/>
          <a:chOff x="0" y="0"/>
          <a:chExt cx="0" cy="0"/>
        </a:xfrm>
      </p:grpSpPr>
      <p:sp>
        <p:nvSpPr>
          <p:cNvPr id="1464" name="Google Shape;1464;p19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1465" name="Google Shape;1465;p193"/>
          <p:cNvPicPr preferRelativeResize="0"/>
          <p:nvPr/>
        </p:nvPicPr>
        <p:blipFill>
          <a:blip r:embed="rId3">
            <a:alphaModFix/>
          </a:blip>
          <a:stretch>
            <a:fillRect/>
          </a:stretch>
        </p:blipFill>
        <p:spPr>
          <a:xfrm>
            <a:off x="0" y="0"/>
            <a:ext cx="1466275" cy="730575"/>
          </a:xfrm>
          <a:prstGeom prst="rect">
            <a:avLst/>
          </a:prstGeom>
          <a:noFill/>
          <a:ln>
            <a:noFill/>
          </a:ln>
        </p:spPr>
      </p:pic>
      <p:sp>
        <p:nvSpPr>
          <p:cNvPr id="1466" name="Google Shape;1466;p19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Epochs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most basic hyperparameter is the number of epochs</a:t>
            </a:r>
            <a:r>
              <a:rPr lang="en" sz="1200">
                <a:solidFill>
                  <a:schemeClr val="dk1"/>
                </a:solidFill>
              </a:rPr>
              <a:t> --though this is n</a:t>
            </a:r>
            <a:r>
              <a:rPr lang="en" sz="1200" u="sng">
                <a:solidFill>
                  <a:schemeClr val="dk1"/>
                </a:solidFill>
              </a:rPr>
              <a:t>ow being more commonly replaced with steps</a:t>
            </a:r>
            <a:r>
              <a:rPr lang="en" sz="1200">
                <a:solidFill>
                  <a:schemeClr val="dk1"/>
                </a:solidFill>
              </a:rPr>
              <a:t>. The epochs hyperparameter </a:t>
            </a:r>
            <a:r>
              <a:rPr b="1" lang="en" sz="1200">
                <a:solidFill>
                  <a:srgbClr val="0000FF"/>
                </a:solidFill>
              </a:rPr>
              <a:t>is the number of times you will pass the entire training data through the neural network during training</a:t>
            </a:r>
            <a:r>
              <a:rPr lang="en" sz="1200">
                <a:solidFill>
                  <a:schemeClr val="dk1"/>
                </a:solidFill>
              </a:rPr>
              <a:t>. Training is very expensive in compute time. It includes both the forward feed to pass the training data through and the backward propagation to update (train) the model’s parameters. For example, if a full pass of the data (epoch) takes 15 minutes and we run 100 epochs, the training time will take 25 hrs.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0" name="Shape 1470"/>
        <p:cNvGrpSpPr/>
        <p:nvPr/>
      </p:nvGrpSpPr>
      <p:grpSpPr>
        <a:xfrm>
          <a:off x="0" y="0"/>
          <a:ext cx="0" cy="0"/>
          <a:chOff x="0" y="0"/>
          <a:chExt cx="0" cy="0"/>
        </a:xfrm>
      </p:grpSpPr>
      <p:sp>
        <p:nvSpPr>
          <p:cNvPr id="1471" name="Google Shape;1471;p19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1472" name="Google Shape;1472;p194"/>
          <p:cNvPicPr preferRelativeResize="0"/>
          <p:nvPr/>
        </p:nvPicPr>
        <p:blipFill>
          <a:blip r:embed="rId3">
            <a:alphaModFix/>
          </a:blip>
          <a:stretch>
            <a:fillRect/>
          </a:stretch>
        </p:blipFill>
        <p:spPr>
          <a:xfrm>
            <a:off x="0" y="0"/>
            <a:ext cx="1466275" cy="730575"/>
          </a:xfrm>
          <a:prstGeom prst="rect">
            <a:avLst/>
          </a:prstGeom>
          <a:noFill/>
          <a:ln>
            <a:noFill/>
          </a:ln>
        </p:spPr>
      </p:pic>
      <p:sp>
        <p:nvSpPr>
          <p:cNvPr id="1473" name="Google Shape;1473;p19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Early presumptions on training was that the more times your feed the training data, the better the accuracy. What we’ve found, </a:t>
            </a:r>
            <a:r>
              <a:rPr b="1" lang="en" sz="1200">
                <a:solidFill>
                  <a:srgbClr val="0000FF"/>
                </a:solidFill>
              </a:rPr>
              <a:t>particularly on larger and more complex networks that there is a point where the accuracy will degrade</a:t>
            </a:r>
            <a:r>
              <a:rPr lang="en" sz="1200">
                <a:solidFill>
                  <a:schemeClr val="dk1"/>
                </a:solidFill>
              </a:rPr>
              <a:t>. Today, we </a:t>
            </a:r>
            <a:r>
              <a:rPr b="1" lang="en" sz="1200">
                <a:solidFill>
                  <a:srgbClr val="0000FF"/>
                </a:solidFill>
              </a:rPr>
              <a:t>now look for convergence on an acceptable local optima</a:t>
            </a:r>
            <a:r>
              <a:rPr lang="en" sz="1200">
                <a:solidFill>
                  <a:schemeClr val="dk1"/>
                </a:solidFill>
              </a:rPr>
              <a:t> for the purpose of how the model will be used in an application. If we overtrain the neural network, the following can happen:</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The neural network becomes overfitted to the training data, showing increasing accuracy on the training data, but degrading accuracy on the test data.</a:t>
            </a:r>
            <a:endParaRPr b="1" sz="1200">
              <a:solidFill>
                <a:srgbClr val="38761D"/>
              </a:solidFill>
            </a:endParaRPr>
          </a:p>
          <a:p>
            <a:pPr indent="0" lvl="0" marL="457200" rtl="0" algn="l">
              <a:lnSpc>
                <a:spcPct val="115000"/>
              </a:lnSpc>
              <a:spcBef>
                <a:spcPts val="0"/>
              </a:spcBef>
              <a:spcAft>
                <a:spcPts val="0"/>
              </a:spcAft>
              <a:buNone/>
            </a:pPr>
            <a:r>
              <a:t/>
            </a:r>
            <a:endParaRPr b="1" sz="1200">
              <a:solidFill>
                <a:srgbClr val="38761D"/>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In deeper neural networks, the layers will learn in a non-uniform manner and have different convergence rates. Thus, as some layers are working to convergences, others may have convergence and start diverging.</a:t>
            </a:r>
            <a:endParaRPr b="1" sz="1200">
              <a:solidFill>
                <a:srgbClr val="38761D"/>
              </a:solidFill>
            </a:endParaRPr>
          </a:p>
          <a:p>
            <a:pPr indent="0" lvl="0" marL="457200" rtl="0" algn="l">
              <a:lnSpc>
                <a:spcPct val="115000"/>
              </a:lnSpc>
              <a:spcBef>
                <a:spcPts val="0"/>
              </a:spcBef>
              <a:spcAft>
                <a:spcPts val="0"/>
              </a:spcAft>
              <a:buNone/>
            </a:pPr>
            <a:r>
              <a:t/>
            </a:r>
            <a:endParaRPr b="1" sz="1200">
              <a:solidFill>
                <a:srgbClr val="38761D"/>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Continued training may cause the neural network to pop out of one local optima and start converging on another local optima, that is less accurate.</a:t>
            </a:r>
            <a:endParaRPr b="1" sz="1200">
              <a:solidFill>
                <a:srgbClr val="38761D"/>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7" name="Shape 1477"/>
        <p:cNvGrpSpPr/>
        <p:nvPr/>
      </p:nvGrpSpPr>
      <p:grpSpPr>
        <a:xfrm>
          <a:off x="0" y="0"/>
          <a:ext cx="0" cy="0"/>
          <a:chOff x="0" y="0"/>
          <a:chExt cx="0" cy="0"/>
        </a:xfrm>
      </p:grpSpPr>
      <p:sp>
        <p:nvSpPr>
          <p:cNvPr id="1478" name="Google Shape;1478;p19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1479" name="Google Shape;1479;p195"/>
          <p:cNvPicPr preferRelativeResize="0"/>
          <p:nvPr/>
        </p:nvPicPr>
        <p:blipFill>
          <a:blip r:embed="rId3">
            <a:alphaModFix/>
          </a:blip>
          <a:stretch>
            <a:fillRect/>
          </a:stretch>
        </p:blipFill>
        <p:spPr>
          <a:xfrm>
            <a:off x="0" y="0"/>
            <a:ext cx="1466275" cy="730575"/>
          </a:xfrm>
          <a:prstGeom prst="rect">
            <a:avLst/>
          </a:prstGeom>
          <a:noFill/>
          <a:ln>
            <a:noFill/>
          </a:ln>
        </p:spPr>
      </p:pic>
      <p:sp>
        <p:nvSpPr>
          <p:cNvPr id="1480" name="Google Shape;1480;p19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start with a simple convnet model in Keras using the CIFAR-10 dataset to demonstrate the concept of convergence and then diverging. In the model, </a:t>
            </a:r>
            <a:r>
              <a:rPr lang="en" sz="1200" u="sng">
                <a:solidFill>
                  <a:schemeClr val="dk1"/>
                </a:solidFill>
              </a:rPr>
              <a:t>we have intentionally left out methods which prevent overfitting, like dropout or batch normalization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81" name="Google Shape;1481;p195"/>
          <p:cNvGraphicFramePr/>
          <p:nvPr/>
        </p:nvGraphicFramePr>
        <p:xfrm>
          <a:off x="505550" y="2008313"/>
          <a:ext cx="3000000" cy="3000000"/>
        </p:xfrm>
        <a:graphic>
          <a:graphicData uri="http://schemas.openxmlformats.org/drawingml/2006/table">
            <a:tbl>
              <a:tblPr>
                <a:noFill/>
                <a:tableStyleId>{44C79E60-302F-4C3F-842E-BB4E706F5184}</a:tableStyleId>
              </a:tblPr>
              <a:tblGrid>
                <a:gridCol w="7862400"/>
              </a:tblGrid>
              <a:tr h="26990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cifar10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load the Keras builtin CIFAR-10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cifar10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 deleted for brevity</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validation_data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5" name="Shape 1485"/>
        <p:cNvGrpSpPr/>
        <p:nvPr/>
      </p:nvGrpSpPr>
      <p:grpSpPr>
        <a:xfrm>
          <a:off x="0" y="0"/>
          <a:ext cx="0" cy="0"/>
          <a:chOff x="0" y="0"/>
          <a:chExt cx="0" cy="0"/>
        </a:xfrm>
      </p:grpSpPr>
      <p:sp>
        <p:nvSpPr>
          <p:cNvPr id="1486" name="Google Shape;1486;p19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1487" name="Google Shape;1487;p196"/>
          <p:cNvPicPr preferRelativeResize="0"/>
          <p:nvPr/>
        </p:nvPicPr>
        <p:blipFill>
          <a:blip r:embed="rId3">
            <a:alphaModFix/>
          </a:blip>
          <a:stretch>
            <a:fillRect/>
          </a:stretch>
        </p:blipFill>
        <p:spPr>
          <a:xfrm>
            <a:off x="0" y="0"/>
            <a:ext cx="1466275" cy="730575"/>
          </a:xfrm>
          <a:prstGeom prst="rect">
            <a:avLst/>
          </a:prstGeom>
          <a:noFill/>
          <a:ln>
            <a:noFill/>
          </a:ln>
        </p:spPr>
      </p:pic>
      <p:sp>
        <p:nvSpPr>
          <p:cNvPr id="1488" name="Google Shape;1488;p19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are the stats for the first six epochs. You can see with each pass </a:t>
            </a:r>
            <a:r>
              <a:rPr lang="en" sz="1200" u="sng">
                <a:solidFill>
                  <a:schemeClr val="dk1"/>
                </a:solidFill>
              </a:rPr>
              <a:t>there is a steady reduction in loss, which means the neural network is getting closer to fitting the data</a:t>
            </a:r>
            <a:r>
              <a:rPr lang="en" sz="1200">
                <a:solidFill>
                  <a:schemeClr val="dk1"/>
                </a:solidFill>
              </a:rPr>
              <a:t>. Additionally, the accuracy on the training data is going up from 48.75% to 88.3% and on the validation data from 61.26% to 69.23%.</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89" name="Google Shape;1489;p196"/>
          <p:cNvGraphicFramePr/>
          <p:nvPr/>
        </p:nvGraphicFramePr>
        <p:xfrm>
          <a:off x="553700" y="1834938"/>
          <a:ext cx="3000000" cy="3000000"/>
        </p:xfrm>
        <a:graphic>
          <a:graphicData uri="http://schemas.openxmlformats.org/drawingml/2006/table">
            <a:tbl>
              <a:tblPr>
                <a:noFill/>
                <a:tableStyleId>{44C79E60-302F-4C3F-842E-BB4E706F5184}</a:tableStyleId>
              </a:tblPr>
              <a:tblGrid>
                <a:gridCol w="7862400"/>
              </a:tblGrid>
              <a:tr h="2699075">
                <a:tc>
                  <a:txBody>
                    <a:bodyPr/>
                    <a:lstStyle/>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Train</a:t>
                      </a:r>
                      <a:r>
                        <a:rPr lang="en" sz="900">
                          <a:solidFill>
                            <a:schemeClr val="dk1"/>
                          </a:solidFill>
                          <a:highlight>
                            <a:srgbClr val="FFFFFF"/>
                          </a:highlight>
                          <a:latin typeface="Consolas"/>
                          <a:ea typeface="Consolas"/>
                          <a:cs typeface="Consolas"/>
                          <a:sym typeface="Consolas"/>
                        </a:rPr>
                        <a:t> on </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samples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validate on </a:t>
                      </a:r>
                      <a:r>
                        <a:rPr lang="en" sz="900">
                          <a:solidFill>
                            <a:srgbClr val="C53929"/>
                          </a:solidFill>
                          <a:highlight>
                            <a:srgbClr val="FFFFFF"/>
                          </a:highlight>
                          <a:latin typeface="Consolas"/>
                          <a:ea typeface="Consolas"/>
                          <a:cs typeface="Consolas"/>
                          <a:sym typeface="Consolas"/>
                        </a:rPr>
                        <a:t>10000</a:t>
                      </a:r>
                      <a:r>
                        <a:rPr lang="en" sz="900">
                          <a:solidFill>
                            <a:schemeClr val="dk1"/>
                          </a:solidFill>
                          <a:highlight>
                            <a:srgbClr val="FFFFFF"/>
                          </a:highlight>
                          <a:latin typeface="Consolas"/>
                          <a:ea typeface="Consolas"/>
                          <a:cs typeface="Consolas"/>
                          <a:sym typeface="Consolas"/>
                        </a:rPr>
                        <a:t> samples</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61s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1.4311</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0.4875</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1.1157</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0.6126</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2</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0.9873</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0.6536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1.1588</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0.5883</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3</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0.8072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0.7197</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1.0325</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0.6475</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4</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0.6512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0.7736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1.0646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0.6469</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58s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0.4972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0.8293</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0.9752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0.6908</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58s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0.3479</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0.8830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1.0822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0.6923</a:t>
                      </a:r>
                      <a:endParaRPr sz="9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3" name="Shape 1493"/>
        <p:cNvGrpSpPr/>
        <p:nvPr/>
      </p:nvGrpSpPr>
      <p:grpSpPr>
        <a:xfrm>
          <a:off x="0" y="0"/>
          <a:ext cx="0" cy="0"/>
          <a:chOff x="0" y="0"/>
          <a:chExt cx="0" cy="0"/>
        </a:xfrm>
      </p:grpSpPr>
      <p:sp>
        <p:nvSpPr>
          <p:cNvPr id="1494" name="Google Shape;1494;p19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1495" name="Google Shape;1495;p197"/>
          <p:cNvPicPr preferRelativeResize="0"/>
          <p:nvPr/>
        </p:nvPicPr>
        <p:blipFill>
          <a:blip r:embed="rId3">
            <a:alphaModFix/>
          </a:blip>
          <a:stretch>
            <a:fillRect/>
          </a:stretch>
        </p:blipFill>
        <p:spPr>
          <a:xfrm>
            <a:off x="0" y="0"/>
            <a:ext cx="1466275" cy="730575"/>
          </a:xfrm>
          <a:prstGeom prst="rect">
            <a:avLst/>
          </a:prstGeom>
          <a:noFill/>
          <a:ln>
            <a:noFill/>
          </a:ln>
        </p:spPr>
      </p:pic>
      <p:sp>
        <p:nvSpPr>
          <p:cNvPr id="1496" name="Google Shape;1496;p19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look at epochs 11 thru 20. You can see that </a:t>
            </a:r>
            <a:r>
              <a:rPr lang="en" sz="1200" u="sng">
                <a:solidFill>
                  <a:schemeClr val="dk1"/>
                </a:solidFill>
              </a:rPr>
              <a:t>we’ve hit a 100% on the training data, which means we are tightly fitted to the training data</a:t>
            </a:r>
            <a:r>
              <a:rPr lang="en" sz="1200">
                <a:solidFill>
                  <a:schemeClr val="dk1"/>
                </a:solidFill>
              </a:rPr>
              <a:t>. On the other hand, our </a:t>
            </a:r>
            <a:r>
              <a:rPr lang="en" sz="1200" u="sng">
                <a:solidFill>
                  <a:schemeClr val="dk1"/>
                </a:solidFill>
              </a:rPr>
              <a:t>accuracy on the validation data plateaued at 69.96%</a:t>
            </a:r>
            <a:r>
              <a:rPr lang="en" sz="1200">
                <a:solidFill>
                  <a:schemeClr val="dk1"/>
                </a:solidFill>
              </a:rPr>
              <a:t>. Thus, after six epochs, there was no improvement from continued training, and we can conclude that by epoch 7 the model was overfitted to the training data.</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97" name="Google Shape;1497;p197"/>
          <p:cNvGraphicFramePr/>
          <p:nvPr/>
        </p:nvGraphicFramePr>
        <p:xfrm>
          <a:off x="563350" y="2037213"/>
          <a:ext cx="3000000" cy="3000000"/>
        </p:xfrm>
        <a:graphic>
          <a:graphicData uri="http://schemas.openxmlformats.org/drawingml/2006/table">
            <a:tbl>
              <a:tblPr>
                <a:noFill/>
                <a:tableStyleId>{44C79E60-302F-4C3F-842E-BB4E706F5184}</a:tableStyleId>
              </a:tblPr>
              <a:tblGrid>
                <a:gridCol w="7862400"/>
              </a:tblGrid>
              <a:tr h="2699075">
                <a:tc>
                  <a:txBody>
                    <a:bodyPr/>
                    <a:lstStyle/>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11</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58s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0.0198</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0.9944</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2.0663</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0.6915</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12</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0.0112</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0.9970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2.1746</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0.6939</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 … deleted for brevity</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18</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8.6766e-05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2.6870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0.6994</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19</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58s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2.3760e-05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2.7450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0.6991</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1.5005e-05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2.7683</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0.6996</a:t>
                      </a:r>
                      <a:endParaRPr sz="1000">
                        <a:solidFill>
                          <a:srgbClr val="3367D6"/>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1" name="Shape 1501"/>
        <p:cNvGrpSpPr/>
        <p:nvPr/>
      </p:nvGrpSpPr>
      <p:grpSpPr>
        <a:xfrm>
          <a:off x="0" y="0"/>
          <a:ext cx="0" cy="0"/>
          <a:chOff x="0" y="0"/>
          <a:chExt cx="0" cy="0"/>
        </a:xfrm>
      </p:grpSpPr>
      <p:sp>
        <p:nvSpPr>
          <p:cNvPr id="1502" name="Google Shape;1502;p19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1503" name="Google Shape;1503;p198"/>
          <p:cNvPicPr preferRelativeResize="0"/>
          <p:nvPr/>
        </p:nvPicPr>
        <p:blipFill>
          <a:blip r:embed="rId3">
            <a:alphaModFix/>
          </a:blip>
          <a:stretch>
            <a:fillRect/>
          </a:stretch>
        </p:blipFill>
        <p:spPr>
          <a:xfrm>
            <a:off x="0" y="0"/>
            <a:ext cx="1466275" cy="730575"/>
          </a:xfrm>
          <a:prstGeom prst="rect">
            <a:avLst/>
          </a:prstGeom>
          <a:noFill/>
          <a:ln>
            <a:noFill/>
          </a:ln>
        </p:spPr>
      </p:pic>
      <p:sp>
        <p:nvSpPr>
          <p:cNvPr id="1504" name="Google Shape;1504;p19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Steps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Over the course of the last few years, a lot of insights have been learned by researchers and practitioners on how neural networks learn. These</a:t>
            </a:r>
            <a:r>
              <a:rPr lang="en" sz="1200" u="sng">
                <a:solidFill>
                  <a:schemeClr val="dk1"/>
                </a:solidFill>
              </a:rPr>
              <a:t> insights have lead to focusing on regularization, normalization, augmentation, and sampling distributions</a:t>
            </a:r>
            <a:r>
              <a:rPr lang="en" sz="1200">
                <a:solidFill>
                  <a:schemeClr val="dk1"/>
                </a:solidFill>
              </a:rPr>
              <a:t>. In shorter words, </a:t>
            </a:r>
            <a:r>
              <a:rPr b="1" lang="en" sz="1200">
                <a:solidFill>
                  <a:srgbClr val="0000FF"/>
                </a:solidFill>
              </a:rPr>
              <a:t>we can improve accuracy and reduce training time by changing the sampling distribution of the training dataset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In epochs</a:t>
            </a:r>
            <a:r>
              <a:rPr lang="en" sz="1200">
                <a:solidFill>
                  <a:schemeClr val="dk1"/>
                </a:solidFill>
              </a:rPr>
              <a:t>, we think of a sequential draw of batches from our training data. Even though we randomly shuffle the training data at the start of each epoch,</a:t>
            </a:r>
            <a:r>
              <a:rPr lang="en" sz="1200" u="sng">
                <a:solidFill>
                  <a:schemeClr val="dk1"/>
                </a:solidFill>
              </a:rPr>
              <a:t> the sampling distribution is still the same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8" name="Shape 1508"/>
        <p:cNvGrpSpPr/>
        <p:nvPr/>
      </p:nvGrpSpPr>
      <p:grpSpPr>
        <a:xfrm>
          <a:off x="0" y="0"/>
          <a:ext cx="0" cy="0"/>
          <a:chOff x="0" y="0"/>
          <a:chExt cx="0" cy="0"/>
        </a:xfrm>
      </p:grpSpPr>
      <p:sp>
        <p:nvSpPr>
          <p:cNvPr id="1509" name="Google Shape;1509;p19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1510" name="Google Shape;1510;p199"/>
          <p:cNvPicPr preferRelativeResize="0"/>
          <p:nvPr/>
        </p:nvPicPr>
        <p:blipFill>
          <a:blip r:embed="rId3">
            <a:alphaModFix/>
          </a:blip>
          <a:stretch>
            <a:fillRect/>
          </a:stretch>
        </p:blipFill>
        <p:spPr>
          <a:xfrm>
            <a:off x="0" y="0"/>
            <a:ext cx="1466275" cy="730575"/>
          </a:xfrm>
          <a:prstGeom prst="rect">
            <a:avLst/>
          </a:prstGeom>
          <a:noFill/>
          <a:ln>
            <a:noFill/>
          </a:ln>
        </p:spPr>
      </p:pic>
      <p:sp>
        <p:nvSpPr>
          <p:cNvPr id="1511" name="Google Shape;1511;p19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think of the entire population of what we want to recognize. In statistics, we call this the population distribution.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But we will never have a dataset that is the actual entire population distribution</a:t>
            </a:r>
            <a:r>
              <a:rPr lang="en" sz="1200">
                <a:solidFill>
                  <a:schemeClr val="dk1"/>
                </a:solidFill>
              </a:rPr>
              <a:t>. Instead, we have some sample, which we refer to as a </a:t>
            </a:r>
            <a:r>
              <a:rPr lang="en" sz="1200" u="sng">
                <a:solidFill>
                  <a:schemeClr val="dk1"/>
                </a:solidFill>
              </a:rPr>
              <a:t>sampling distribution of the population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Another way to improve our model, is to additionally learn the best sampling distribution to train the model with</a:t>
            </a:r>
            <a:r>
              <a:rPr lang="en" sz="1200">
                <a:solidFill>
                  <a:schemeClr val="dk1"/>
                </a:solidFill>
              </a:rPr>
              <a:t>. While our dataset maybe fixed, we can do a number of methods to alter the distribution, and thus learn the sampling distribution that best fits training the model. These methods include: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743200" rtl="0" algn="l">
              <a:lnSpc>
                <a:spcPct val="115000"/>
              </a:lnSpc>
              <a:spcBef>
                <a:spcPts val="0"/>
              </a:spcBef>
              <a:spcAft>
                <a:spcPts val="0"/>
              </a:spcAft>
              <a:buClr>
                <a:srgbClr val="38761D"/>
              </a:buClr>
              <a:buSzPts val="1400"/>
              <a:buAutoNum type="arabicPeriod"/>
            </a:pPr>
            <a:r>
              <a:rPr b="1" lang="en">
                <a:solidFill>
                  <a:srgbClr val="38761D"/>
                </a:solidFill>
              </a:rPr>
              <a:t>Regularization / Dropout</a:t>
            </a:r>
            <a:endParaRPr b="1">
              <a:solidFill>
                <a:srgbClr val="38761D"/>
              </a:solidFill>
            </a:endParaRPr>
          </a:p>
          <a:p>
            <a:pPr indent="-317500" lvl="0" marL="2743200" rtl="0" algn="l">
              <a:lnSpc>
                <a:spcPct val="115000"/>
              </a:lnSpc>
              <a:spcBef>
                <a:spcPts val="0"/>
              </a:spcBef>
              <a:spcAft>
                <a:spcPts val="0"/>
              </a:spcAft>
              <a:buClr>
                <a:srgbClr val="38761D"/>
              </a:buClr>
              <a:buSzPts val="1400"/>
              <a:buAutoNum type="arabicPeriod"/>
            </a:pPr>
            <a:r>
              <a:rPr b="1" lang="en">
                <a:solidFill>
                  <a:srgbClr val="38761D"/>
                </a:solidFill>
              </a:rPr>
              <a:t>Batch Normalization</a:t>
            </a:r>
            <a:endParaRPr b="1">
              <a:solidFill>
                <a:srgbClr val="38761D"/>
              </a:solidFill>
            </a:endParaRPr>
          </a:p>
          <a:p>
            <a:pPr indent="-317500" lvl="0" marL="2743200" rtl="0" algn="l">
              <a:lnSpc>
                <a:spcPct val="115000"/>
              </a:lnSpc>
              <a:spcBef>
                <a:spcPts val="0"/>
              </a:spcBef>
              <a:spcAft>
                <a:spcPts val="0"/>
              </a:spcAft>
              <a:buClr>
                <a:srgbClr val="38761D"/>
              </a:buClr>
              <a:buSzPts val="1400"/>
              <a:buAutoNum type="arabicPeriod"/>
            </a:pPr>
            <a:r>
              <a:rPr b="1" lang="en">
                <a:solidFill>
                  <a:srgbClr val="38761D"/>
                </a:solidFill>
              </a:rPr>
              <a:t>Data Augmentation</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5" name="Shape 1515"/>
        <p:cNvGrpSpPr/>
        <p:nvPr/>
      </p:nvGrpSpPr>
      <p:grpSpPr>
        <a:xfrm>
          <a:off x="0" y="0"/>
          <a:ext cx="0" cy="0"/>
          <a:chOff x="0" y="0"/>
          <a:chExt cx="0" cy="0"/>
        </a:xfrm>
      </p:grpSpPr>
      <p:sp>
        <p:nvSpPr>
          <p:cNvPr id="1516" name="Google Shape;1516;p20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1517" name="Google Shape;1517;p200"/>
          <p:cNvPicPr preferRelativeResize="0"/>
          <p:nvPr/>
        </p:nvPicPr>
        <p:blipFill>
          <a:blip r:embed="rId3">
            <a:alphaModFix/>
          </a:blip>
          <a:stretch>
            <a:fillRect/>
          </a:stretch>
        </p:blipFill>
        <p:spPr>
          <a:xfrm>
            <a:off x="0" y="0"/>
            <a:ext cx="1466275" cy="730575"/>
          </a:xfrm>
          <a:prstGeom prst="rect">
            <a:avLst/>
          </a:prstGeom>
          <a:noFill/>
          <a:ln>
            <a:noFill/>
          </a:ln>
        </p:spPr>
      </p:pic>
      <p:sp>
        <p:nvSpPr>
          <p:cNvPr id="1518" name="Google Shape;1518;p20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a:t>
            </a:r>
            <a:r>
              <a:rPr lang="en" sz="1200">
                <a:solidFill>
                  <a:schemeClr val="dk1"/>
                </a:solidFill>
              </a:rPr>
              <a:t>e no longer see feeding the neural network as sequential passes over the training data, </a:t>
            </a:r>
            <a:r>
              <a:rPr lang="en" sz="1200" u="sng">
                <a:solidFill>
                  <a:schemeClr val="dk1"/>
                </a:solidFill>
              </a:rPr>
              <a:t>but as making random draws from a sampling distribution</a:t>
            </a:r>
            <a:r>
              <a:rPr lang="en" sz="1200">
                <a:solidFill>
                  <a:schemeClr val="dk1"/>
                </a:solidFill>
              </a:rPr>
              <a:t>. In this context, </a:t>
            </a:r>
            <a:r>
              <a:rPr b="1" lang="en" sz="1200">
                <a:solidFill>
                  <a:srgbClr val="0000FF"/>
                </a:solidFill>
              </a:rPr>
              <a:t>steps refers to the number of batches (draws) we will make from the sampling distribution of our training data</a:t>
            </a:r>
            <a:r>
              <a:rPr lang="en" sz="1200">
                <a:solidFill>
                  <a:schemeClr val="dk1"/>
                </a:solidFill>
              </a:rPr>
              <a:t>.</a:t>
            </a:r>
            <a:endParaRPr sz="12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we </a:t>
            </a:r>
            <a:r>
              <a:rPr b="1" lang="en" sz="1200">
                <a:solidFill>
                  <a:srgbClr val="0000FF"/>
                </a:solidFill>
              </a:rPr>
              <a:t>add dropout layers to the neural networks</a:t>
            </a:r>
            <a:r>
              <a:rPr lang="en" sz="1200">
                <a:solidFill>
                  <a:schemeClr val="dk1"/>
                </a:solidFill>
              </a:rPr>
              <a:t>, we are randomly dropping activations on a per sample basis. In addition to reducing overfitting of a neural network, </a:t>
            </a:r>
            <a:r>
              <a:rPr b="1" lang="en" sz="1200">
                <a:solidFill>
                  <a:srgbClr val="0000FF"/>
                </a:solidFill>
              </a:rPr>
              <a:t>we are also changing the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a:t>
            </a:r>
            <a:r>
              <a:rPr b="1" lang="en" sz="1200">
                <a:solidFill>
                  <a:srgbClr val="0000FF"/>
                </a:solidFill>
              </a:rPr>
              <a:t>batch normalization, we are minimizing covariance shift between our batches of training data</a:t>
            </a:r>
            <a:r>
              <a:rPr lang="en" sz="1200">
                <a:solidFill>
                  <a:schemeClr val="dk1"/>
                </a:solidFill>
              </a:rPr>
              <a:t> (samples). Like using standardization on our input, the activations are rescaled using standardization (i.e., subtract the batch mean and divide by the batch standard deviation). This normalization reduces the fluctuations in updates to parameters in the model --referred to as adding more stability to the training. </a:t>
            </a:r>
            <a:r>
              <a:rPr b="1" lang="en" sz="1200">
                <a:solidFill>
                  <a:srgbClr val="0000FF"/>
                </a:solidFill>
              </a:rPr>
              <a:t>In addition, this normalization mimics drawing from a sampling distribution that is more representative of the population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2" name="Shape 1522"/>
        <p:cNvGrpSpPr/>
        <p:nvPr/>
      </p:nvGrpSpPr>
      <p:grpSpPr>
        <a:xfrm>
          <a:off x="0" y="0"/>
          <a:ext cx="0" cy="0"/>
          <a:chOff x="0" y="0"/>
          <a:chExt cx="0" cy="0"/>
        </a:xfrm>
      </p:grpSpPr>
      <p:sp>
        <p:nvSpPr>
          <p:cNvPr id="1523" name="Google Shape;1523;p20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1524" name="Google Shape;1524;p201"/>
          <p:cNvPicPr preferRelativeResize="0"/>
          <p:nvPr/>
        </p:nvPicPr>
        <p:blipFill>
          <a:blip r:embed="rId3">
            <a:alphaModFix/>
          </a:blip>
          <a:stretch>
            <a:fillRect/>
          </a:stretch>
        </p:blipFill>
        <p:spPr>
          <a:xfrm>
            <a:off x="0" y="0"/>
            <a:ext cx="1466275" cy="730575"/>
          </a:xfrm>
          <a:prstGeom prst="rect">
            <a:avLst/>
          </a:prstGeom>
          <a:noFill/>
          <a:ln>
            <a:noFill/>
          </a:ln>
        </p:spPr>
      </p:pic>
      <p:sp>
        <p:nvSpPr>
          <p:cNvPr id="1525" name="Google Shape;1525;p20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data augmentation,</a:t>
            </a:r>
            <a:r>
              <a:rPr b="1" lang="en" sz="1200">
                <a:solidFill>
                  <a:srgbClr val="0000FF"/>
                </a:solidFill>
              </a:rPr>
              <a:t> we create new samples by modifying existing samples within a set of parameters</a:t>
            </a:r>
            <a:r>
              <a:rPr lang="en" sz="1200">
                <a:solidFill>
                  <a:schemeClr val="dk1"/>
                </a:solidFill>
              </a:rPr>
              <a:t>, from which we</a:t>
            </a:r>
            <a:r>
              <a:rPr b="1" lang="en" sz="1200">
                <a:solidFill>
                  <a:srgbClr val="0000FF"/>
                </a:solidFill>
              </a:rPr>
              <a:t> randomly select the modification, which also contributes to changing the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batch normalization, regularization/dropout and data augmentation, </a:t>
            </a:r>
            <a:r>
              <a:rPr b="1" lang="en" sz="1200">
                <a:solidFill>
                  <a:srgbClr val="0000FF"/>
                </a:solidFill>
              </a:rPr>
              <a:t>no two epochs will have the same sampling distribution</a:t>
            </a:r>
            <a:r>
              <a:rPr lang="en" sz="1200">
                <a:solidFill>
                  <a:schemeClr val="dk1"/>
                </a:solidFill>
              </a:rPr>
              <a:t>. In this case, the practice now is to limit the number of random draws from each new sampling distribution, which is referred to as steps. For example, if steps is set to 1000, then per epoch, only a 1000 random batches will be selected and feed into the neural network for training.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Keras, we can specify both the number of epochs and steps as parameters to the </a:t>
            </a:r>
            <a:r>
              <a:rPr lang="en" sz="1200">
                <a:solidFill>
                  <a:srgbClr val="0D904F"/>
                </a:solidFill>
                <a:latin typeface="Consolas"/>
                <a:ea typeface="Consolas"/>
                <a:cs typeface="Consolas"/>
                <a:sym typeface="Consolas"/>
              </a:rPr>
              <a:t>fit()</a:t>
            </a:r>
            <a:r>
              <a:rPr lang="en" sz="1200">
                <a:solidFill>
                  <a:schemeClr val="dk1"/>
                </a:solidFill>
              </a:rPr>
              <a:t> or </a:t>
            </a:r>
            <a:r>
              <a:rPr lang="en" sz="1200">
                <a:solidFill>
                  <a:srgbClr val="0D904F"/>
                </a:solidFill>
                <a:latin typeface="Consolas"/>
                <a:ea typeface="Consolas"/>
                <a:cs typeface="Consolas"/>
                <a:sym typeface="Consolas"/>
              </a:rPr>
              <a:t>fit_generator()</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26" name="Google Shape;1526;p201"/>
          <p:cNvGraphicFramePr/>
          <p:nvPr/>
        </p:nvGraphicFramePr>
        <p:xfrm>
          <a:off x="546350" y="3395338"/>
          <a:ext cx="3000000" cy="3000000"/>
        </p:xfrm>
        <a:graphic>
          <a:graphicData uri="http://schemas.openxmlformats.org/drawingml/2006/table">
            <a:tbl>
              <a:tblPr>
                <a:noFill/>
                <a:tableStyleId>{44C79E60-302F-4C3F-842E-BB4E706F5184}</a:tableStyleId>
              </a:tblPr>
              <a:tblGrid>
                <a:gridCol w="7862400"/>
              </a:tblGrid>
              <a:tr h="930950">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1000</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a:t>
            </a:r>
            <a:endParaRPr>
              <a:solidFill>
                <a:srgbClr val="38761D"/>
              </a:solidFill>
            </a:endParaRPr>
          </a:p>
        </p:txBody>
      </p:sp>
      <p:pic>
        <p:nvPicPr>
          <p:cNvPr id="193" name="Google Shape;193;p31"/>
          <p:cNvPicPr preferRelativeResize="0"/>
          <p:nvPr/>
        </p:nvPicPr>
        <p:blipFill>
          <a:blip r:embed="rId3">
            <a:alphaModFix/>
          </a:blip>
          <a:stretch>
            <a:fillRect/>
          </a:stretch>
        </p:blipFill>
        <p:spPr>
          <a:xfrm>
            <a:off x="0" y="0"/>
            <a:ext cx="1466275" cy="730575"/>
          </a:xfrm>
          <a:prstGeom prst="rect">
            <a:avLst/>
          </a:prstGeom>
          <a:noFill/>
          <a:ln>
            <a:noFill/>
          </a:ln>
        </p:spPr>
      </p:pic>
      <p:sp>
        <p:nvSpPr>
          <p:cNvPr id="194" name="Google Shape;194;p3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Normal Convolution</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In a normal convolution, the kernel (e.g., 3 x 3) is applied across the height (H), width (W) and depth (D, channels). Each time the kernel is moved, the number of multiply operations equals the number of pixels as H x W x D.</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On an RGB image (3 channels) with a 3 x 3 kernel done across all 3 channels, one has </a:t>
            </a:r>
            <a:r>
              <a:rPr b="1" lang="en" sz="1200">
                <a:solidFill>
                  <a:srgbClr val="0000FF"/>
                </a:solidFill>
              </a:rPr>
              <a:t>3 x 3 x 3 = 27 multiply operations</a:t>
            </a:r>
            <a:r>
              <a:rPr lang="en" sz="1200">
                <a:solidFill>
                  <a:schemeClr val="dk1"/>
                </a:solidFill>
              </a:rPr>
              <a:t>, producing a N x M x 1 (e.g., 8 x 8 x 1) feature map (per kernel), where N and M are the resulting height and width of the feature map.</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195" name="Google Shape;195;p31"/>
          <p:cNvPicPr preferRelativeResize="0"/>
          <p:nvPr/>
        </p:nvPicPr>
        <p:blipFill>
          <a:blip r:embed="rId4">
            <a:alphaModFix/>
          </a:blip>
          <a:stretch>
            <a:fillRect/>
          </a:stretch>
        </p:blipFill>
        <p:spPr>
          <a:xfrm>
            <a:off x="2406038" y="2571750"/>
            <a:ext cx="4638675" cy="2257425"/>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0" name="Shape 1530"/>
        <p:cNvGrpSpPr/>
        <p:nvPr/>
      </p:nvGrpSpPr>
      <p:grpSpPr>
        <a:xfrm>
          <a:off x="0" y="0"/>
          <a:ext cx="0" cy="0"/>
          <a:chOff x="0" y="0"/>
          <a:chExt cx="0" cy="0"/>
        </a:xfrm>
      </p:grpSpPr>
      <p:sp>
        <p:nvSpPr>
          <p:cNvPr id="1531" name="Google Shape;1531;p20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1532" name="Google Shape;1532;p202"/>
          <p:cNvPicPr preferRelativeResize="0"/>
          <p:nvPr/>
        </p:nvPicPr>
        <p:blipFill>
          <a:blip r:embed="rId3">
            <a:alphaModFix/>
          </a:blip>
          <a:stretch>
            <a:fillRect/>
          </a:stretch>
        </p:blipFill>
        <p:spPr>
          <a:xfrm>
            <a:off x="0" y="0"/>
            <a:ext cx="1466275" cy="730575"/>
          </a:xfrm>
          <a:prstGeom prst="rect">
            <a:avLst/>
          </a:prstGeom>
          <a:noFill/>
          <a:ln>
            <a:noFill/>
          </a:ln>
        </p:spPr>
      </p:pic>
      <p:sp>
        <p:nvSpPr>
          <p:cNvPr id="1533" name="Google Shape;1533;p20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To understand how to set batch size, you should have a basic understanding of the </a:t>
            </a:r>
            <a:r>
              <a:rPr lang="en" sz="1200" u="sng">
                <a:solidFill>
                  <a:schemeClr val="dk1"/>
                </a:solidFill>
              </a:rPr>
              <a:t>three types of gradient descent algorithms</a:t>
            </a:r>
            <a:r>
              <a:rPr lang="en" sz="1200">
                <a:solidFill>
                  <a:schemeClr val="dk1"/>
                </a:solidFill>
              </a:rPr>
              <a:t>; wherein the gradient descent algorithm is the means by which the model parameters are updated (learned) during training.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Stochastic Gradient Descent</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Batch Gradient Descent</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Mini-Batch Gradient Descent (conventional method today)</a:t>
            </a:r>
            <a:endParaRPr b="1">
              <a:solidFill>
                <a:srgbClr val="38761D"/>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7" name="Shape 1537"/>
        <p:cNvGrpSpPr/>
        <p:nvPr/>
      </p:nvGrpSpPr>
      <p:grpSpPr>
        <a:xfrm>
          <a:off x="0" y="0"/>
          <a:ext cx="0" cy="0"/>
          <a:chOff x="0" y="0"/>
          <a:chExt cx="0" cy="0"/>
        </a:xfrm>
      </p:grpSpPr>
      <p:sp>
        <p:nvSpPr>
          <p:cNvPr id="1538" name="Google Shape;1538;p20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1539" name="Google Shape;1539;p203"/>
          <p:cNvPicPr preferRelativeResize="0"/>
          <p:nvPr/>
        </p:nvPicPr>
        <p:blipFill>
          <a:blip r:embed="rId3">
            <a:alphaModFix/>
          </a:blip>
          <a:stretch>
            <a:fillRect/>
          </a:stretch>
        </p:blipFill>
        <p:spPr>
          <a:xfrm>
            <a:off x="0" y="0"/>
            <a:ext cx="1466275" cy="730575"/>
          </a:xfrm>
          <a:prstGeom prst="rect">
            <a:avLst/>
          </a:prstGeom>
          <a:noFill/>
          <a:ln>
            <a:noFill/>
          </a:ln>
        </p:spPr>
      </p:pic>
      <p:sp>
        <p:nvSpPr>
          <p:cNvPr id="1540" name="Google Shape;1540;p20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Stochastic Gradient Descent</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stochastic gradient descent (SGD), </a:t>
            </a:r>
            <a:r>
              <a:rPr b="1" lang="en" sz="1200">
                <a:solidFill>
                  <a:srgbClr val="0000FF"/>
                </a:solidFill>
              </a:rPr>
              <a:t>the model is updated after each sample is fed through during training</a:t>
            </a:r>
            <a:r>
              <a:rPr lang="en" sz="1200">
                <a:solidFill>
                  <a:schemeClr val="dk1"/>
                </a:solidFill>
              </a:rPr>
              <a:t>. Since each sample is randomly selected,</a:t>
            </a:r>
            <a:r>
              <a:rPr b="1" lang="en" sz="1200">
                <a:solidFill>
                  <a:srgbClr val="0000FF"/>
                </a:solidFill>
              </a:rPr>
              <a:t> the variance between samples can result in large swings in the gradient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benefit to this: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During training one is less likely to converge on a local optima, and more likely to find the global optima to converge on.</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 Another benefit is that the rate of change in loss can be monitored in real-time, which may aid in algorithms that do auto-hyperparameter tuning.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downside is that this is more computationally expensive per epoch.</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4" name="Shape 1544"/>
        <p:cNvGrpSpPr/>
        <p:nvPr/>
      </p:nvGrpSpPr>
      <p:grpSpPr>
        <a:xfrm>
          <a:off x="0" y="0"/>
          <a:ext cx="0" cy="0"/>
          <a:chOff x="0" y="0"/>
          <a:chExt cx="0" cy="0"/>
        </a:xfrm>
      </p:grpSpPr>
      <p:sp>
        <p:nvSpPr>
          <p:cNvPr id="1545" name="Google Shape;1545;p20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1546" name="Google Shape;1546;p204"/>
          <p:cNvPicPr preferRelativeResize="0"/>
          <p:nvPr/>
        </p:nvPicPr>
        <p:blipFill>
          <a:blip r:embed="rId3">
            <a:alphaModFix/>
          </a:blip>
          <a:stretch>
            <a:fillRect/>
          </a:stretch>
        </p:blipFill>
        <p:spPr>
          <a:xfrm>
            <a:off x="0" y="0"/>
            <a:ext cx="1466275" cy="730575"/>
          </a:xfrm>
          <a:prstGeom prst="rect">
            <a:avLst/>
          </a:prstGeom>
          <a:noFill/>
          <a:ln>
            <a:noFill/>
          </a:ln>
        </p:spPr>
      </p:pic>
      <p:sp>
        <p:nvSpPr>
          <p:cNvPr id="1547" name="Google Shape;1547;p20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Batch Gradient Descent</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batch gradient descent, the error loss per sample is calculated as each sample is fed through during training, but </a:t>
            </a:r>
            <a:r>
              <a:rPr b="1" lang="en" sz="1200">
                <a:solidFill>
                  <a:srgbClr val="0000FF"/>
                </a:solidFill>
              </a:rPr>
              <a:t>the updating of the model is done at the end of each epoch (i.e., after the entire training data is passed through)</a:t>
            </a:r>
            <a:r>
              <a:rPr lang="en" sz="1200">
                <a:solidFill>
                  <a:schemeClr val="dk1"/>
                </a:solidFill>
              </a:rPr>
              <a:t>. As a result, the gradient is smoothed out since its calculated across the loss of all the samples, instead of a single sample.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benefit to this: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Is less computational expensive per epoch, and the training more reliably converges.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The downside is that the model may converge on a less accurate local optima, and an entire epoch needs to be ran to monitor performance data, thus less likely to be used by algorithms that do auto-hyperparameter tuning.</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1" name="Shape 1551"/>
        <p:cNvGrpSpPr/>
        <p:nvPr/>
      </p:nvGrpSpPr>
      <p:grpSpPr>
        <a:xfrm>
          <a:off x="0" y="0"/>
          <a:ext cx="0" cy="0"/>
          <a:chOff x="0" y="0"/>
          <a:chExt cx="0" cy="0"/>
        </a:xfrm>
      </p:grpSpPr>
      <p:sp>
        <p:nvSpPr>
          <p:cNvPr id="1552" name="Google Shape;1552;p20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1553" name="Google Shape;1553;p205"/>
          <p:cNvPicPr preferRelativeResize="0"/>
          <p:nvPr/>
        </p:nvPicPr>
        <p:blipFill>
          <a:blip r:embed="rId3">
            <a:alphaModFix/>
          </a:blip>
          <a:stretch>
            <a:fillRect/>
          </a:stretch>
        </p:blipFill>
        <p:spPr>
          <a:xfrm>
            <a:off x="0" y="0"/>
            <a:ext cx="1466275" cy="730575"/>
          </a:xfrm>
          <a:prstGeom prst="rect">
            <a:avLst/>
          </a:prstGeom>
          <a:noFill/>
          <a:ln>
            <a:noFill/>
          </a:ln>
        </p:spPr>
      </p:pic>
      <p:sp>
        <p:nvSpPr>
          <p:cNvPr id="1554" name="Google Shape;1554;p20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Mini-Batch Gradient Descent</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mini-batch gradient descent method is a tradeoff between stochastic and batch gradient descent</a:t>
            </a:r>
            <a:r>
              <a:rPr lang="en" sz="1200">
                <a:solidFill>
                  <a:schemeClr val="dk1"/>
                </a:solidFill>
              </a:rPr>
              <a:t>. Instead of one sample or all samples, the </a:t>
            </a:r>
            <a:r>
              <a:rPr b="1" lang="en" sz="1200">
                <a:solidFill>
                  <a:srgbClr val="0000FF"/>
                </a:solidFill>
              </a:rPr>
              <a:t>neural network is fed in mini-batches which are a subset of the entire training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smaller the mini-batch side, the more the training will resemble stochastic gradient descent, while larger batch sizes will resemble batch gradient descent.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certain models and datasets, stochastic gradient descent (SGD) works best. </a:t>
            </a:r>
            <a:r>
              <a:rPr lang="en" sz="1200" u="sng">
                <a:solidFill>
                  <a:schemeClr val="dk1"/>
                </a:solidFill>
              </a:rPr>
              <a:t>In general, it’s a common practice to use the trade-off of mini-batch gradient descent</a:t>
            </a:r>
            <a:r>
              <a:rPr lang="en" sz="1200">
                <a:solidFill>
                  <a:schemeClr val="dk1"/>
                </a:solidFill>
              </a:rPr>
              <a:t>. The hyperparameter </a:t>
            </a:r>
            <a:r>
              <a:rPr lang="en" sz="1200">
                <a:solidFill>
                  <a:srgbClr val="0D904F"/>
                </a:solidFill>
                <a:latin typeface="Consolas"/>
                <a:ea typeface="Consolas"/>
                <a:cs typeface="Consolas"/>
                <a:sym typeface="Consolas"/>
              </a:rPr>
              <a:t>batch_size</a:t>
            </a:r>
            <a:r>
              <a:rPr lang="en" sz="1200">
                <a:solidFill>
                  <a:schemeClr val="dk1"/>
                </a:solidFill>
              </a:rPr>
              <a:t> is the size of the mini-batch. Due to hardware architectures, the most time/space </a:t>
            </a:r>
            <a:r>
              <a:rPr b="1" lang="en" sz="1200">
                <a:solidFill>
                  <a:srgbClr val="0000FF"/>
                </a:solidFill>
              </a:rPr>
              <a:t>efficient batch sizes are multiples of 8</a:t>
            </a:r>
            <a:r>
              <a:rPr lang="en" sz="1200">
                <a:solidFill>
                  <a:schemeClr val="dk1"/>
                </a:solidFill>
              </a:rPr>
              <a:t>, such as 8, 16, 32 and 64. </a:t>
            </a:r>
            <a:r>
              <a:rPr lang="en" sz="1200" u="sng">
                <a:solidFill>
                  <a:schemeClr val="dk1"/>
                </a:solidFill>
              </a:rPr>
              <a:t>The batch_size that is most commonly tried first is 32. One generally never sees a batch size greater than 128</a:t>
            </a:r>
            <a:r>
              <a:rPr lang="en" sz="1200">
                <a:solidFill>
                  <a:schemeClr val="dk1"/>
                </a:solidFill>
              </a:rPr>
              <a:t>.</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8" name="Shape 1558"/>
        <p:cNvGrpSpPr/>
        <p:nvPr/>
      </p:nvGrpSpPr>
      <p:grpSpPr>
        <a:xfrm>
          <a:off x="0" y="0"/>
          <a:ext cx="0" cy="0"/>
          <a:chOff x="0" y="0"/>
          <a:chExt cx="0" cy="0"/>
        </a:xfrm>
      </p:grpSpPr>
      <p:sp>
        <p:nvSpPr>
          <p:cNvPr id="1559" name="Google Shape;1559;p20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1560" name="Google Shape;1560;p206"/>
          <p:cNvPicPr preferRelativeResize="0"/>
          <p:nvPr/>
        </p:nvPicPr>
        <p:blipFill>
          <a:blip r:embed="rId3">
            <a:alphaModFix/>
          </a:blip>
          <a:stretch>
            <a:fillRect/>
          </a:stretch>
        </p:blipFill>
        <p:spPr>
          <a:xfrm>
            <a:off x="0" y="0"/>
            <a:ext cx="1466275" cy="730575"/>
          </a:xfrm>
          <a:prstGeom prst="rect">
            <a:avLst/>
          </a:prstGeom>
          <a:noFill/>
          <a:ln>
            <a:noFill/>
          </a:ln>
        </p:spPr>
      </p:pic>
      <p:sp>
        <p:nvSpPr>
          <p:cNvPr id="1561" name="Google Shape;1561;p20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Mini-Batch Size in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Keras, you can specify the batch_size either in the model </a:t>
            </a:r>
            <a:r>
              <a:rPr lang="en" sz="1200">
                <a:solidFill>
                  <a:srgbClr val="0D904F"/>
                </a:solidFill>
                <a:latin typeface="Consolas"/>
                <a:ea typeface="Consolas"/>
                <a:cs typeface="Consolas"/>
                <a:sym typeface="Consolas"/>
              </a:rPr>
              <a:t>fit()/fit_generator()</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Alternately, if using the </a:t>
            </a:r>
            <a:r>
              <a:rPr lang="en" sz="1200">
                <a:solidFill>
                  <a:srgbClr val="0D904F"/>
                </a:solidFill>
                <a:latin typeface="Consolas"/>
                <a:ea typeface="Consolas"/>
                <a:cs typeface="Consolas"/>
                <a:sym typeface="Consolas"/>
              </a:rPr>
              <a:t>ImageDataGenerator</a:t>
            </a:r>
            <a:r>
              <a:rPr lang="en" sz="1200">
                <a:solidFill>
                  <a:schemeClr val="dk1"/>
                </a:solidFill>
              </a:rPr>
              <a:t>, batch_size can be specified in the corresponding </a:t>
            </a:r>
            <a:r>
              <a:rPr lang="en" sz="1200">
                <a:solidFill>
                  <a:srgbClr val="0D904F"/>
                </a:solidFill>
                <a:latin typeface="Consolas"/>
                <a:ea typeface="Consolas"/>
                <a:cs typeface="Consolas"/>
                <a:sym typeface="Consolas"/>
              </a:rPr>
              <a:t>flow()/flow_from_directory()/flow_from_dataframe()</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62" name="Google Shape;1562;p206"/>
          <p:cNvGraphicFramePr/>
          <p:nvPr/>
        </p:nvGraphicFramePr>
        <p:xfrm>
          <a:off x="505550" y="1497838"/>
          <a:ext cx="3000000" cy="3000000"/>
        </p:xfrm>
        <a:graphic>
          <a:graphicData uri="http://schemas.openxmlformats.org/drawingml/2006/table">
            <a:tbl>
              <a:tblPr>
                <a:noFill/>
                <a:tableStyleId>{44C79E60-302F-4C3F-842E-BB4E706F5184}</a:tableStyleId>
              </a:tblPr>
              <a:tblGrid>
                <a:gridCol w="7862400"/>
              </a:tblGrid>
              <a:tr h="530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model is a compiled keras model (Model or Sequential class).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1563" name="Google Shape;1563;p206"/>
          <p:cNvGraphicFramePr/>
          <p:nvPr/>
        </p:nvGraphicFramePr>
        <p:xfrm>
          <a:off x="571250" y="2950563"/>
          <a:ext cx="3000000" cy="3000000"/>
        </p:xfrm>
        <a:graphic>
          <a:graphicData uri="http://schemas.openxmlformats.org/drawingml/2006/table">
            <a:tbl>
              <a:tblPr>
                <a:noFill/>
                <a:tableStyleId>{44C79E60-302F-4C3F-842E-BB4E706F5184}</a:tableStyleId>
              </a:tblPr>
              <a:tblGrid>
                <a:gridCol w="7862400"/>
              </a:tblGrid>
              <a:tr h="530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7" name="Shape 1567"/>
        <p:cNvGrpSpPr/>
        <p:nvPr/>
      </p:nvGrpSpPr>
      <p:grpSpPr>
        <a:xfrm>
          <a:off x="0" y="0"/>
          <a:ext cx="0" cy="0"/>
          <a:chOff x="0" y="0"/>
          <a:chExt cx="0" cy="0"/>
        </a:xfrm>
      </p:grpSpPr>
      <p:sp>
        <p:nvSpPr>
          <p:cNvPr id="1568" name="Google Shape;1568;p20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1569" name="Google Shape;1569;p207"/>
          <p:cNvPicPr preferRelativeResize="0"/>
          <p:nvPr/>
        </p:nvPicPr>
        <p:blipFill>
          <a:blip r:embed="rId3">
            <a:alphaModFix/>
          </a:blip>
          <a:stretch>
            <a:fillRect/>
          </a:stretch>
        </p:blipFill>
        <p:spPr>
          <a:xfrm>
            <a:off x="0" y="0"/>
            <a:ext cx="1466275" cy="730575"/>
          </a:xfrm>
          <a:prstGeom prst="rect">
            <a:avLst/>
          </a:prstGeom>
          <a:noFill/>
          <a:ln>
            <a:noFill/>
          </a:ln>
        </p:spPr>
      </p:pic>
      <p:sp>
        <p:nvSpPr>
          <p:cNvPr id="1570" name="Google Shape;1570;p20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a:t>
            </a:r>
            <a:endParaRPr i="1" sz="11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a:t>
            </a:r>
            <a:r>
              <a:rPr lang="en" sz="1200">
                <a:solidFill>
                  <a:srgbClr val="0D904F"/>
                </a:solidFill>
                <a:latin typeface="Consolas"/>
                <a:ea typeface="Consolas"/>
                <a:cs typeface="Consolas"/>
                <a:sym typeface="Consolas"/>
              </a:rPr>
              <a:t>learning rate</a:t>
            </a:r>
            <a:r>
              <a:rPr lang="en" sz="1200">
                <a:solidFill>
                  <a:schemeClr val="dk1"/>
                </a:solidFill>
              </a:rPr>
              <a:t> is generally the </a:t>
            </a:r>
            <a:r>
              <a:rPr b="1" lang="en" sz="1200">
                <a:solidFill>
                  <a:srgbClr val="0000FF"/>
                </a:solidFill>
              </a:rPr>
              <a:t>most influential of the hyperparameters</a:t>
            </a:r>
            <a:r>
              <a:rPr lang="en" sz="1200">
                <a:solidFill>
                  <a:schemeClr val="dk1"/>
                </a:solidFill>
              </a:rPr>
              <a:t>. It can have a significant impact 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The length of time to train a neural network.</a:t>
            </a:r>
            <a:endParaRPr b="1" sz="1200">
              <a:solidFill>
                <a:srgbClr val="38761D"/>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Whether the neural network converges on a local optima.</a:t>
            </a:r>
            <a:endParaRPr b="1" sz="1200">
              <a:solidFill>
                <a:srgbClr val="38761D"/>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Whether it converges on the best (global) local optima.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doing updates to the model parameters during the backward propagation pass, the </a:t>
            </a:r>
            <a:r>
              <a:rPr lang="en" sz="1200" u="sng">
                <a:solidFill>
                  <a:schemeClr val="dk1"/>
                </a:solidFill>
              </a:rPr>
              <a:t>gradient descent algorithm is used to derive a value to add/subtract to the parameters in the model from the loss function for that pass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These additions and subtractions </a:t>
            </a:r>
            <a:r>
              <a:rPr lang="en" sz="1200" u="sng">
                <a:solidFill>
                  <a:schemeClr val="dk1"/>
                </a:solidFill>
              </a:rPr>
              <a:t>could result in large swings in parameter values</a:t>
            </a:r>
            <a:r>
              <a:rPr lang="en" sz="1200">
                <a:solidFill>
                  <a:schemeClr val="dk1"/>
                </a:solidFill>
              </a:rPr>
              <a:t>. If a model has and </a:t>
            </a:r>
            <a:r>
              <a:rPr b="1" lang="en" sz="1200">
                <a:solidFill>
                  <a:srgbClr val="0000FF"/>
                </a:solidFill>
              </a:rPr>
              <a:t>continues to have large swings in parameter values, the model will be ‘all over the map’ and never converge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4" name="Shape 1574"/>
        <p:cNvGrpSpPr/>
        <p:nvPr/>
      </p:nvGrpSpPr>
      <p:grpSpPr>
        <a:xfrm>
          <a:off x="0" y="0"/>
          <a:ext cx="0" cy="0"/>
          <a:chOff x="0" y="0"/>
          <a:chExt cx="0" cy="0"/>
        </a:xfrm>
      </p:grpSpPr>
      <p:sp>
        <p:nvSpPr>
          <p:cNvPr id="1575" name="Google Shape;1575;p20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Convergence</a:t>
            </a:r>
            <a:endParaRPr>
              <a:solidFill>
                <a:srgbClr val="38761D"/>
              </a:solidFill>
            </a:endParaRPr>
          </a:p>
        </p:txBody>
      </p:sp>
      <p:pic>
        <p:nvPicPr>
          <p:cNvPr id="1576" name="Google Shape;1576;p208"/>
          <p:cNvPicPr preferRelativeResize="0"/>
          <p:nvPr/>
        </p:nvPicPr>
        <p:blipFill>
          <a:blip r:embed="rId3">
            <a:alphaModFix/>
          </a:blip>
          <a:stretch>
            <a:fillRect/>
          </a:stretch>
        </p:blipFill>
        <p:spPr>
          <a:xfrm>
            <a:off x="0" y="0"/>
            <a:ext cx="1466275" cy="730575"/>
          </a:xfrm>
          <a:prstGeom prst="rect">
            <a:avLst/>
          </a:prstGeom>
          <a:noFill/>
          <a:ln>
            <a:noFill/>
          </a:ln>
        </p:spPr>
      </p:pic>
      <p:sp>
        <p:nvSpPr>
          <p:cNvPr id="1577" name="Google Shape;1577;p20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Convergence</a:t>
            </a:r>
            <a:endParaRPr i="1" sz="11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What is convergence? </a:t>
            </a:r>
            <a:r>
              <a:rPr b="1" lang="en" sz="1200">
                <a:solidFill>
                  <a:srgbClr val="0000FF"/>
                </a:solidFill>
              </a:rPr>
              <a:t>This is when there is a steady reduction in the loss (referred to as minimizing the loss) and a steady increase or plateau in the accuracy per pass</a:t>
            </a:r>
            <a:r>
              <a:rPr lang="en" sz="1200">
                <a:solidFill>
                  <a:schemeClr val="dk1"/>
                </a:solidFill>
              </a:rPr>
              <a:t>. If you observe </a:t>
            </a:r>
            <a:r>
              <a:rPr lang="en" sz="1200" u="sng">
                <a:solidFill>
                  <a:schemeClr val="dk1"/>
                </a:solidFill>
              </a:rPr>
              <a:t>big swings in the amount of loss and/or accuracy, then the training of your model is not converging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If the training is not converging, it won’t matter how many epochs you run, it will never finish training.</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learning rate provides us with a means to control the degree that the model parameters are updated.</a:t>
            </a:r>
            <a:r>
              <a:rPr lang="en" sz="1200">
                <a:solidFill>
                  <a:schemeClr val="dk1"/>
                </a:solidFill>
              </a:rPr>
              <a:t> In the basic method, the learning rate is a fixed coefficient between 0 and 1 that is multiplied against the value to add/subtract, to reduce the amount being added or subtracted. These smaller increments add more stability during the training and increase the likelihood of convergence.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1" name="Shape 1581"/>
        <p:cNvGrpSpPr/>
        <p:nvPr/>
      </p:nvGrpSpPr>
      <p:grpSpPr>
        <a:xfrm>
          <a:off x="0" y="0"/>
          <a:ext cx="0" cy="0"/>
          <a:chOff x="0" y="0"/>
          <a:chExt cx="0" cy="0"/>
        </a:xfrm>
      </p:grpSpPr>
      <p:sp>
        <p:nvSpPr>
          <p:cNvPr id="1582" name="Google Shape;1582;p20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1583" name="Google Shape;1583;p209"/>
          <p:cNvPicPr preferRelativeResize="0"/>
          <p:nvPr/>
        </p:nvPicPr>
        <p:blipFill>
          <a:blip r:embed="rId3">
            <a:alphaModFix/>
          </a:blip>
          <a:stretch>
            <a:fillRect/>
          </a:stretch>
        </p:blipFill>
        <p:spPr>
          <a:xfrm>
            <a:off x="0" y="0"/>
            <a:ext cx="1466275" cy="730575"/>
          </a:xfrm>
          <a:prstGeom prst="rect">
            <a:avLst/>
          </a:prstGeom>
          <a:noFill/>
          <a:ln>
            <a:noFill/>
          </a:ln>
        </p:spPr>
      </p:pic>
      <p:sp>
        <p:nvSpPr>
          <p:cNvPr id="1584" name="Google Shape;1584;p20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Small vs. Large Learning Rate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use a </a:t>
            </a:r>
            <a:r>
              <a:rPr b="1" lang="en" sz="1200">
                <a:solidFill>
                  <a:srgbClr val="0000FF"/>
                </a:solidFill>
              </a:rPr>
              <a:t>very small learning rate, like 0.001, we will eliminate large swings in the model parameters during updates</a:t>
            </a:r>
            <a:r>
              <a:rPr lang="en" sz="1200">
                <a:solidFill>
                  <a:schemeClr val="dk1"/>
                </a:solidFill>
              </a:rPr>
              <a:t>. This will generally guarantee that the training will converge on a local optima.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But there is a drawback. First, the smaller we make the increments, the more passes of the training data (epochs) will be needed to minimize the loss. That means more time to train.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Second, </a:t>
            </a:r>
            <a:r>
              <a:rPr b="1" lang="en" sz="1200">
                <a:solidFill>
                  <a:srgbClr val="0000FF"/>
                </a:solidFill>
              </a:rPr>
              <a:t>the smaller the increments the less likely the training will explore other local optimas</a:t>
            </a:r>
            <a:r>
              <a:rPr lang="en" sz="1200">
                <a:solidFill>
                  <a:schemeClr val="dk1"/>
                </a:solidFill>
              </a:rPr>
              <a:t>, which might be more accurate than the one that the training is converging on; instead, it </a:t>
            </a:r>
            <a:r>
              <a:rPr b="1" lang="en" sz="1200">
                <a:solidFill>
                  <a:srgbClr val="0000FF"/>
                </a:solidFill>
              </a:rPr>
              <a:t>may converge on poor local optima or get stuck on a saddle point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8" name="Shape 1588"/>
        <p:cNvGrpSpPr/>
        <p:nvPr/>
      </p:nvGrpSpPr>
      <p:grpSpPr>
        <a:xfrm>
          <a:off x="0" y="0"/>
          <a:ext cx="0" cy="0"/>
          <a:chOff x="0" y="0"/>
          <a:chExt cx="0" cy="0"/>
        </a:xfrm>
      </p:grpSpPr>
      <p:sp>
        <p:nvSpPr>
          <p:cNvPr id="1589" name="Google Shape;1589;p21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1590" name="Google Shape;1590;p210"/>
          <p:cNvPicPr preferRelativeResize="0"/>
          <p:nvPr/>
        </p:nvPicPr>
        <p:blipFill>
          <a:blip r:embed="rId3">
            <a:alphaModFix/>
          </a:blip>
          <a:stretch>
            <a:fillRect/>
          </a:stretch>
        </p:blipFill>
        <p:spPr>
          <a:xfrm>
            <a:off x="0" y="0"/>
            <a:ext cx="1466275" cy="730575"/>
          </a:xfrm>
          <a:prstGeom prst="rect">
            <a:avLst/>
          </a:prstGeom>
          <a:noFill/>
          <a:ln>
            <a:noFill/>
          </a:ln>
        </p:spPr>
      </p:pic>
      <p:sp>
        <p:nvSpPr>
          <p:cNvPr id="1591" name="Google Shape;1591;p21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Small vs. Large Learning Rate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a:t>
            </a:r>
            <a:r>
              <a:rPr b="1" lang="en" sz="1200">
                <a:solidFill>
                  <a:srgbClr val="0000FF"/>
                </a:solidFill>
              </a:rPr>
              <a:t>large learning rate, like 0.1, likely will cause big jumps in the model parameters during updates</a:t>
            </a:r>
            <a:r>
              <a:rPr lang="en" sz="1200">
                <a:solidFill>
                  <a:schemeClr val="dk1"/>
                </a:solidFill>
              </a:rPr>
              <a:t>. In some cases,</a:t>
            </a:r>
            <a:r>
              <a:rPr b="1" lang="en" sz="1200">
                <a:solidFill>
                  <a:srgbClr val="0000FF"/>
                </a:solidFill>
              </a:rPr>
              <a:t> it might initially lead to faster convergence (less epochs)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The drawback is that even if you are initially converging fast, the jumps may overshoot and start causing the convergence to swing back and forth, or hops across different local optima. At very high learning rates, the training may start to diverge (i.e., increasing loss).</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There are a lot of factors of what will be the best learning rate at different times during the training. In </a:t>
            </a:r>
            <a:r>
              <a:rPr b="1" lang="en" sz="1200">
                <a:solidFill>
                  <a:srgbClr val="0000FF"/>
                </a:solidFill>
              </a:rPr>
              <a:t>best practices the rate will range between 0.1 and 10e-5</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 basic formula of how a weight is adjusted by multiplying the learning rate by the amount calculated to add/subtract (gradient):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92" name="Google Shape;1592;p210"/>
          <p:cNvGraphicFramePr/>
          <p:nvPr/>
        </p:nvGraphicFramePr>
        <p:xfrm>
          <a:off x="505550" y="3982888"/>
          <a:ext cx="3000000" cy="3000000"/>
        </p:xfrm>
        <a:graphic>
          <a:graphicData uri="http://schemas.openxmlformats.org/drawingml/2006/table">
            <a:tbl>
              <a:tblPr>
                <a:noFill/>
                <a:tableStyleId>{44C79E60-302F-4C3F-842E-BB4E706F5184}</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6" name="Shape 1596"/>
        <p:cNvGrpSpPr/>
        <p:nvPr/>
      </p:nvGrpSpPr>
      <p:grpSpPr>
        <a:xfrm>
          <a:off x="0" y="0"/>
          <a:ext cx="0" cy="0"/>
          <a:chOff x="0" y="0"/>
          <a:chExt cx="0" cy="0"/>
        </a:xfrm>
      </p:grpSpPr>
      <p:sp>
        <p:nvSpPr>
          <p:cNvPr id="1597" name="Google Shape;1597;p21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1598" name="Google Shape;1598;p211"/>
          <p:cNvPicPr preferRelativeResize="0"/>
          <p:nvPr/>
        </p:nvPicPr>
        <p:blipFill>
          <a:blip r:embed="rId3">
            <a:alphaModFix/>
          </a:blip>
          <a:stretch>
            <a:fillRect/>
          </a:stretch>
        </p:blipFill>
        <p:spPr>
          <a:xfrm>
            <a:off x="0" y="0"/>
            <a:ext cx="1466275" cy="730575"/>
          </a:xfrm>
          <a:prstGeom prst="rect">
            <a:avLst/>
          </a:prstGeom>
          <a:noFill/>
          <a:ln>
            <a:noFill/>
          </a:ln>
        </p:spPr>
      </p:pic>
      <p:sp>
        <p:nvSpPr>
          <p:cNvPr id="1599" name="Google Shape;1599;p21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Decay</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a:t>
            </a:r>
            <a:r>
              <a:rPr b="1" lang="en" sz="1200">
                <a:solidFill>
                  <a:srgbClr val="0000FF"/>
                </a:solidFill>
              </a:rPr>
              <a:t>common practice has been to start with a slightly larger learning rate, and then gradually decay the learning rate</a:t>
            </a:r>
            <a:r>
              <a:rPr lang="en" sz="1200">
                <a:solidFill>
                  <a:schemeClr val="dk1"/>
                </a:solidFill>
              </a:rPr>
              <a:t>. The </a:t>
            </a:r>
            <a:r>
              <a:rPr lang="en" sz="1200" u="sng">
                <a:solidFill>
                  <a:schemeClr val="dk1"/>
                </a:solidFill>
              </a:rPr>
              <a:t>larger learning rate would at first explore different local optima to converge on</a:t>
            </a:r>
            <a:r>
              <a:rPr lang="en" sz="1200">
                <a:solidFill>
                  <a:schemeClr val="dk1"/>
                </a:solidFill>
              </a:rPr>
              <a:t> and make some initial deep swings into the respective local optimas.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rate of convergence and minimizing the loss function on the initial updates can be used to hone in on the best (good) local optima. From that point, then the learning rate is gradually decayed. As the</a:t>
            </a:r>
            <a:r>
              <a:rPr lang="en" sz="1200" u="sng">
                <a:solidFill>
                  <a:schemeClr val="dk1"/>
                </a:solidFill>
              </a:rPr>
              <a:t> learning rate decays, swings out of the good local optima are prevented and the steadily decreasing learning rate will tune the convergence to approach the minimal point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914400" rtl="0" algn="l">
              <a:lnSpc>
                <a:spcPct val="115000"/>
              </a:lnSpc>
              <a:spcBef>
                <a:spcPts val="0"/>
              </a:spcBef>
              <a:spcAft>
                <a:spcPts val="0"/>
              </a:spcAft>
              <a:buNone/>
            </a:pPr>
            <a:r>
              <a:rPr b="1" lang="en" sz="1200">
                <a:solidFill>
                  <a:srgbClr val="38761D"/>
                </a:solidFill>
              </a:rPr>
              <a:t>albeit, the smaller and smaller learning rate will increase training time.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 basic formula of how decay is added to the calculation of updating the weights, where on each update, the learning rate is reduced by the decay amount.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00" name="Google Shape;1600;p211"/>
          <p:cNvGraphicFramePr/>
          <p:nvPr/>
        </p:nvGraphicFramePr>
        <p:xfrm>
          <a:off x="505550" y="4329638"/>
          <a:ext cx="3000000" cy="3000000"/>
        </p:xfrm>
        <a:graphic>
          <a:graphicData uri="http://schemas.openxmlformats.org/drawingml/2006/table">
            <a:tbl>
              <a:tblPr>
                <a:noFill/>
                <a:tableStyleId>{44C79E60-302F-4C3F-842E-BB4E706F5184}</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decay</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D85C6"/>
                </a:solidFill>
              </a:rPr>
              <a:t>Idiomatic Programmer</a:t>
            </a:r>
            <a:br>
              <a:rPr lang="en">
                <a:solidFill>
                  <a:srgbClr val="3D85C6"/>
                </a:solidFill>
              </a:rPr>
            </a:br>
            <a:r>
              <a:rPr lang="en">
                <a:solidFill>
                  <a:srgbClr val="3D85C6"/>
                </a:solidFill>
              </a:rPr>
              <a:t>Learning Keras</a:t>
            </a:r>
            <a:endParaRPr>
              <a:solidFill>
                <a:srgbClr val="3D85C6"/>
              </a:solidFill>
            </a:endParaRPr>
          </a:p>
        </p:txBody>
      </p:sp>
      <p:sp>
        <p:nvSpPr>
          <p:cNvPr id="64" name="Google Shape;64;p14"/>
          <p:cNvSpPr txBox="1"/>
          <p:nvPr>
            <p:ph idx="1" type="subTitle"/>
          </p:nvPr>
        </p:nvSpPr>
        <p:spPr>
          <a:xfrm>
            <a:off x="125225" y="2834125"/>
            <a:ext cx="883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38761D"/>
                </a:solidFill>
              </a:rPr>
              <a:t>Repo: github.com/GoogleCloudPlatform/keras-idiomatic-programmer</a:t>
            </a:r>
            <a:br>
              <a:rPr lang="en" sz="2400">
                <a:solidFill>
                  <a:srgbClr val="38761D"/>
                </a:solidFill>
              </a:rPr>
            </a:br>
            <a:endParaRPr sz="2400" u="sng">
              <a:solidFill>
                <a:srgbClr val="38761D"/>
              </a:solidFill>
            </a:endParaRPr>
          </a:p>
          <a:p>
            <a:pPr indent="0" lvl="0" marL="0" rtl="0" algn="ctr">
              <a:spcBef>
                <a:spcPts val="0"/>
              </a:spcBef>
              <a:spcAft>
                <a:spcPts val="0"/>
              </a:spcAft>
              <a:buNone/>
            </a:pPr>
            <a:r>
              <a:rPr lang="en" sz="2400">
                <a:solidFill>
                  <a:srgbClr val="38761D"/>
                </a:solidFill>
              </a:rPr>
              <a:t>Workshops, Handbooks, and Model Zoo</a:t>
            </a:r>
            <a:endParaRPr sz="2400">
              <a:solidFill>
                <a:srgbClr val="38761D"/>
              </a:solidFill>
            </a:endParaRPr>
          </a:p>
          <a:p>
            <a:pPr indent="0" lvl="0" marL="0" rtl="0" algn="l">
              <a:spcBef>
                <a:spcPts val="0"/>
              </a:spcBef>
              <a:spcAft>
                <a:spcPts val="0"/>
              </a:spcAft>
              <a:buNone/>
            </a:pPr>
            <a:r>
              <a:t/>
            </a:r>
            <a:endParaRPr sz="2400">
              <a:solidFill>
                <a:srgbClr val="38761D"/>
              </a:solidFill>
            </a:endParaRPr>
          </a:p>
        </p:txBody>
      </p:sp>
      <p:pic>
        <p:nvPicPr>
          <p:cNvPr id="65" name="Google Shape;65;p14"/>
          <p:cNvPicPr preferRelativeResize="0"/>
          <p:nvPr/>
        </p:nvPicPr>
        <p:blipFill>
          <a:blip r:embed="rId3">
            <a:alphaModFix/>
          </a:blip>
          <a:stretch>
            <a:fillRect/>
          </a:stretch>
        </p:blipFill>
        <p:spPr>
          <a:xfrm>
            <a:off x="0" y="0"/>
            <a:ext cx="1827825" cy="910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a:t>
            </a:r>
            <a:endParaRPr>
              <a:solidFill>
                <a:srgbClr val="38761D"/>
              </a:solidFill>
            </a:endParaRPr>
          </a:p>
        </p:txBody>
      </p:sp>
      <p:pic>
        <p:nvPicPr>
          <p:cNvPr id="201" name="Google Shape;201;p32"/>
          <p:cNvPicPr preferRelativeResize="0"/>
          <p:nvPr/>
        </p:nvPicPr>
        <p:blipFill>
          <a:blip r:embed="rId3">
            <a:alphaModFix/>
          </a:blip>
          <a:stretch>
            <a:fillRect/>
          </a:stretch>
        </p:blipFill>
        <p:spPr>
          <a:xfrm>
            <a:off x="0" y="0"/>
            <a:ext cx="1466275" cy="730575"/>
          </a:xfrm>
          <a:prstGeom prst="rect">
            <a:avLst/>
          </a:prstGeom>
          <a:noFill/>
          <a:ln>
            <a:noFill/>
          </a:ln>
        </p:spPr>
      </p:pic>
      <p:sp>
        <p:nvSpPr>
          <p:cNvPr id="202" name="Google Shape;202;p32"/>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Normal Convolution (Multiple Filters)</a:t>
            </a:r>
            <a:endParaRPr b="1" sz="1350">
              <a:solidFill>
                <a:schemeClr val="dk1"/>
              </a:solidFill>
            </a:endParaRPr>
          </a:p>
          <a:p>
            <a:pPr indent="0" lvl="0" marL="0" rtl="0" algn="l">
              <a:lnSpc>
                <a:spcPct val="115000"/>
              </a:lnSpc>
              <a:spcBef>
                <a:spcPts val="1100"/>
              </a:spcBef>
              <a:spcAft>
                <a:spcPts val="0"/>
              </a:spcAft>
              <a:buNone/>
            </a:pPr>
            <a:r>
              <a:rPr lang="en" sz="1200">
                <a:solidFill>
                  <a:schemeClr val="dk1"/>
                </a:solidFill>
              </a:rPr>
              <a:t>If we specify 256 filters for the output of the convolution, we have 256 kernels to train. In the RGB example using </a:t>
            </a:r>
            <a:r>
              <a:rPr b="1" lang="en" sz="1200">
                <a:solidFill>
                  <a:srgbClr val="0000FF"/>
                </a:solidFill>
              </a:rPr>
              <a:t>256 3x3 kernels, we have 6,912 multiply operations</a:t>
            </a:r>
            <a:r>
              <a:rPr lang="en" sz="1200">
                <a:solidFill>
                  <a:schemeClr val="dk1"/>
                </a:solidFill>
              </a:rPr>
              <a:t> each time the kernels move.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203" name="Google Shape;203;p32"/>
          <p:cNvPicPr preferRelativeResize="0"/>
          <p:nvPr/>
        </p:nvPicPr>
        <p:blipFill>
          <a:blip r:embed="rId4">
            <a:alphaModFix/>
          </a:blip>
          <a:stretch>
            <a:fillRect/>
          </a:stretch>
        </p:blipFill>
        <p:spPr>
          <a:xfrm>
            <a:off x="2347338" y="2069175"/>
            <a:ext cx="5495925" cy="230505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4" name="Shape 1604"/>
        <p:cNvGrpSpPr/>
        <p:nvPr/>
      </p:nvGrpSpPr>
      <p:grpSpPr>
        <a:xfrm>
          <a:off x="0" y="0"/>
          <a:ext cx="0" cy="0"/>
          <a:chOff x="0" y="0"/>
          <a:chExt cx="0" cy="0"/>
        </a:xfrm>
      </p:grpSpPr>
      <p:sp>
        <p:nvSpPr>
          <p:cNvPr id="1605" name="Google Shape;1605;p21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1606" name="Google Shape;1606;p212"/>
          <p:cNvPicPr preferRelativeResize="0"/>
          <p:nvPr/>
        </p:nvPicPr>
        <p:blipFill>
          <a:blip r:embed="rId3">
            <a:alphaModFix/>
          </a:blip>
          <a:stretch>
            <a:fillRect/>
          </a:stretch>
        </p:blipFill>
        <p:spPr>
          <a:xfrm>
            <a:off x="0" y="0"/>
            <a:ext cx="1466275" cy="730575"/>
          </a:xfrm>
          <a:prstGeom prst="rect">
            <a:avLst/>
          </a:prstGeom>
          <a:noFill/>
          <a:ln>
            <a:noFill/>
          </a:ln>
        </p:spPr>
      </p:pic>
      <p:sp>
        <p:nvSpPr>
          <p:cNvPr id="1607" name="Google Shape;1607;p21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Momentum</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practice is to accelerate or decelerate the rate of change based on prior changes. If we have large jumps in convergence, we risk jumping out of the local optima, so we may want to decelerate the learning rate; while if we have small to no changes in convergence, we may want to accelerate the learning rate to hop over a saddle point. Typically values for momentum range from 0.5 to 0.99.</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08" name="Google Shape;1608;p212"/>
          <p:cNvGraphicFramePr/>
          <p:nvPr/>
        </p:nvGraphicFramePr>
        <p:xfrm>
          <a:off x="505550" y="2571738"/>
          <a:ext cx="3000000" cy="3000000"/>
        </p:xfrm>
        <a:graphic>
          <a:graphicData uri="http://schemas.openxmlformats.org/drawingml/2006/table">
            <a:tbl>
              <a:tblPr>
                <a:noFill/>
                <a:tableStyleId>{44C79E60-302F-4C3F-842E-BB4E706F5184}</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velocity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momentum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velocity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velocity</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2" name="Shape 1612"/>
        <p:cNvGrpSpPr/>
        <p:nvPr/>
      </p:nvGrpSpPr>
      <p:grpSpPr>
        <a:xfrm>
          <a:off x="0" y="0"/>
          <a:ext cx="0" cy="0"/>
          <a:chOff x="0" y="0"/>
          <a:chExt cx="0" cy="0"/>
        </a:xfrm>
      </p:grpSpPr>
      <p:sp>
        <p:nvSpPr>
          <p:cNvPr id="1613" name="Google Shape;1613;p21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Optimizers</a:t>
            </a:r>
            <a:endParaRPr>
              <a:solidFill>
                <a:srgbClr val="38761D"/>
              </a:solidFill>
            </a:endParaRPr>
          </a:p>
        </p:txBody>
      </p:sp>
      <p:pic>
        <p:nvPicPr>
          <p:cNvPr id="1614" name="Google Shape;1614;p213"/>
          <p:cNvPicPr preferRelativeResize="0"/>
          <p:nvPr/>
        </p:nvPicPr>
        <p:blipFill>
          <a:blip r:embed="rId3">
            <a:alphaModFix/>
          </a:blip>
          <a:stretch>
            <a:fillRect/>
          </a:stretch>
        </p:blipFill>
        <p:spPr>
          <a:xfrm>
            <a:off x="0" y="0"/>
            <a:ext cx="1466275" cy="730575"/>
          </a:xfrm>
          <a:prstGeom prst="rect">
            <a:avLst/>
          </a:prstGeom>
          <a:noFill/>
          <a:ln>
            <a:noFill/>
          </a:ln>
        </p:spPr>
      </p:pic>
      <p:sp>
        <p:nvSpPr>
          <p:cNvPr id="1615" name="Google Shape;1615;p21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Optimizers</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Keras, these learning rate algorithms are specified when the optimizer is defined for minimizing the loss function.</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16" name="Google Shape;1616;p213"/>
          <p:cNvGraphicFramePr/>
          <p:nvPr/>
        </p:nvGraphicFramePr>
        <p:xfrm>
          <a:off x="505550" y="1733763"/>
          <a:ext cx="3000000" cy="3000000"/>
        </p:xfrm>
        <a:graphic>
          <a:graphicData uri="http://schemas.openxmlformats.org/drawingml/2006/table">
            <a:tbl>
              <a:tblPr>
                <a:noFill/>
                <a:tableStyleId>{44C79E60-302F-4C3F-842E-BB4E706F5184}</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optimizers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instantiate an optimizer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optimizer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lr</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0.001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rho</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epsilon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decay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compile the model, specifying the loss function and optimizer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compile</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loss</a:t>
                      </a:r>
                      <a:r>
                        <a:rPr lang="en" sz="1000">
                          <a:solidFill>
                            <a:srgbClr val="616161"/>
                          </a:solidFill>
                          <a:highlight>
                            <a:srgbClr val="FFFFFF"/>
                          </a:highlight>
                          <a:latin typeface="Consolas"/>
                          <a:ea typeface="Consolas"/>
                          <a:cs typeface="Consolas"/>
                          <a:sym typeface="Consolas"/>
                        </a:rPr>
                        <a:t>=</a:t>
                      </a:r>
                      <a:r>
                        <a:rPr lang="en" sz="1000">
                          <a:solidFill>
                            <a:srgbClr val="0F9D58"/>
                          </a:solidFill>
                          <a:latin typeface="Consolas"/>
                          <a:ea typeface="Consolas"/>
                          <a:cs typeface="Consolas"/>
                          <a:sym typeface="Consolas"/>
                        </a:rPr>
                        <a:t>'mean_squared_error'</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 optimizer</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optimizer</a:t>
                      </a:r>
                      <a:r>
                        <a:rPr lang="en" sz="1000">
                          <a:solidFill>
                            <a:srgbClr val="616161"/>
                          </a:solidFill>
                          <a:highlight>
                            <a:srgbClr val="FFFFFF"/>
                          </a:highlight>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0" name="Shape 1620"/>
        <p:cNvGrpSpPr/>
        <p:nvPr/>
      </p:nvGrpSpPr>
      <p:grpSpPr>
        <a:xfrm>
          <a:off x="0" y="0"/>
          <a:ext cx="0" cy="0"/>
          <a:chOff x="0" y="0"/>
          <a:chExt cx="0" cy="0"/>
        </a:xfrm>
      </p:grpSpPr>
      <p:sp>
        <p:nvSpPr>
          <p:cNvPr id="1621" name="Google Shape;1621;p21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Feeding</a:t>
            </a:r>
            <a:endParaRPr>
              <a:solidFill>
                <a:srgbClr val="38761D"/>
              </a:solidFill>
            </a:endParaRPr>
          </a:p>
        </p:txBody>
      </p:sp>
      <p:pic>
        <p:nvPicPr>
          <p:cNvPr id="1622" name="Google Shape;1622;p214"/>
          <p:cNvPicPr preferRelativeResize="0"/>
          <p:nvPr/>
        </p:nvPicPr>
        <p:blipFill>
          <a:blip r:embed="rId3">
            <a:alphaModFix/>
          </a:blip>
          <a:stretch>
            <a:fillRect/>
          </a:stretch>
        </p:blipFill>
        <p:spPr>
          <a:xfrm>
            <a:off x="0" y="0"/>
            <a:ext cx="1466275" cy="730575"/>
          </a:xfrm>
          <a:prstGeom prst="rect">
            <a:avLst/>
          </a:prstGeom>
          <a:noFill/>
          <a:ln>
            <a:noFill/>
          </a:ln>
        </p:spPr>
      </p:pic>
      <p:sp>
        <p:nvSpPr>
          <p:cNvPr id="1623" name="Google Shape;1623;p21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Feeders</a:t>
            </a:r>
            <a:endParaRPr b="1" sz="1200">
              <a:solidFill>
                <a:srgbClr val="666666"/>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To train a neural network, the </a:t>
            </a:r>
            <a:r>
              <a:rPr lang="en" sz="1200" u="sng">
                <a:solidFill>
                  <a:schemeClr val="dk1"/>
                </a:solidFill>
              </a:rPr>
              <a:t>training data is fed through the neural network in a forward pass</a:t>
            </a:r>
            <a:r>
              <a:rPr lang="en" sz="1200">
                <a:solidFill>
                  <a:schemeClr val="dk1"/>
                </a:solidFill>
              </a:rPr>
              <a:t> either as individual samples (stochastic), batches (mini-batch) or an epoch (batch) at a time, </a:t>
            </a:r>
            <a:r>
              <a:rPr lang="en" sz="1200" u="sng">
                <a:solidFill>
                  <a:schemeClr val="dk1"/>
                </a:solidFill>
              </a:rPr>
              <a:t>followed by a backward propagation pass to update the parameters of the model</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This process is referred to as feeding the neural network</a:t>
            </a:r>
            <a:r>
              <a:rPr lang="en" sz="1200">
                <a:solidFill>
                  <a:schemeClr val="dk1"/>
                </a:solidFill>
              </a:rPr>
              <a:t>, and the mechanisms for feeding the neural network are called feeders.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7" name="Shape 1627"/>
        <p:cNvGrpSpPr/>
        <p:nvPr/>
      </p:nvGrpSpPr>
      <p:grpSpPr>
        <a:xfrm>
          <a:off x="0" y="0"/>
          <a:ext cx="0" cy="0"/>
          <a:chOff x="0" y="0"/>
          <a:chExt cx="0" cy="0"/>
        </a:xfrm>
      </p:grpSpPr>
      <p:sp>
        <p:nvSpPr>
          <p:cNvPr id="1628" name="Google Shape;1628;p21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In-Memory</a:t>
            </a:r>
            <a:endParaRPr>
              <a:solidFill>
                <a:srgbClr val="38761D"/>
              </a:solidFill>
            </a:endParaRPr>
          </a:p>
        </p:txBody>
      </p:sp>
      <p:pic>
        <p:nvPicPr>
          <p:cNvPr id="1629" name="Google Shape;1629;p215"/>
          <p:cNvPicPr preferRelativeResize="0"/>
          <p:nvPr/>
        </p:nvPicPr>
        <p:blipFill>
          <a:blip r:embed="rId3">
            <a:alphaModFix/>
          </a:blip>
          <a:stretch>
            <a:fillRect/>
          </a:stretch>
        </p:blipFill>
        <p:spPr>
          <a:xfrm>
            <a:off x="0" y="0"/>
            <a:ext cx="1466275" cy="730575"/>
          </a:xfrm>
          <a:prstGeom prst="rect">
            <a:avLst/>
          </a:prstGeom>
          <a:noFill/>
          <a:ln>
            <a:noFill/>
          </a:ln>
        </p:spPr>
      </p:pic>
      <p:sp>
        <p:nvSpPr>
          <p:cNvPr id="1630" name="Google Shape;1630;p21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In-Memory Feeder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most efficient (fastest) way to feed a neural network for training is to use an in-memory feeder</a:t>
            </a:r>
            <a:r>
              <a:rPr lang="en" sz="1200">
                <a:solidFill>
                  <a:schemeClr val="dk1"/>
                </a:solidFill>
              </a:rPr>
              <a:t>. Typically, the preprocessed image data is stored as a contiguous region of memory. The feeder uses an indirect index to each preprocessed image in memory, by which the feeder can randomly shuffle, draw batches, and do transforms without moving memory.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631" name="Google Shape;1631;p215"/>
          <p:cNvPicPr preferRelativeResize="0"/>
          <p:nvPr/>
        </p:nvPicPr>
        <p:blipFill>
          <a:blip r:embed="rId4">
            <a:alphaModFix/>
          </a:blip>
          <a:stretch>
            <a:fillRect/>
          </a:stretch>
        </p:blipFill>
        <p:spPr>
          <a:xfrm>
            <a:off x="2049900" y="2131000"/>
            <a:ext cx="5943600" cy="1133475"/>
          </a:xfrm>
          <a:prstGeom prst="rect">
            <a:avLst/>
          </a:prstGeom>
          <a:noFill/>
          <a:ln>
            <a:noFill/>
          </a:ln>
        </p:spPr>
      </p:pic>
      <p:graphicFrame>
        <p:nvGraphicFramePr>
          <p:cNvPr id="1632" name="Google Shape;1632;p215"/>
          <p:cNvGraphicFramePr/>
          <p:nvPr/>
        </p:nvGraphicFramePr>
        <p:xfrm>
          <a:off x="505550" y="3563838"/>
          <a:ext cx="3000000" cy="3000000"/>
        </p:xfrm>
        <a:graphic>
          <a:graphicData uri="http://schemas.openxmlformats.org/drawingml/2006/table">
            <a:tbl>
              <a:tblPr>
                <a:noFill/>
                <a:tableStyleId>{44C79E60-302F-4C3F-842E-BB4E706F5184}</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batch_size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 </a:t>
                      </a:r>
                      <a:r>
                        <a:rPr lang="en" sz="1000">
                          <a:solidFill>
                            <a:srgbClr val="455A64"/>
                          </a:solidFill>
                          <a:latin typeface="Consolas"/>
                          <a:ea typeface="Consolas"/>
                          <a:cs typeface="Consolas"/>
                          <a:sym typeface="Consolas"/>
                        </a:rPr>
                        <a:t># the mini-batch size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 </a:t>
                      </a:r>
                      <a:r>
                        <a:rPr lang="en" sz="1000">
                          <a:solidFill>
                            <a:srgbClr val="455A64"/>
                          </a:solidFill>
                          <a:latin typeface="Consolas"/>
                          <a:ea typeface="Consolas"/>
                          <a:cs typeface="Consolas"/>
                          <a:sym typeface="Consolas"/>
                        </a:rPr>
                        <a:t># the number of epochs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once the model is compiled and the image data has been preprocessed,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fit method will start training the model, where x_train and y_train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are the preprocessed image data and one-hot encoded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6" name="Shape 1636"/>
        <p:cNvGrpSpPr/>
        <p:nvPr/>
      </p:nvGrpSpPr>
      <p:grpSpPr>
        <a:xfrm>
          <a:off x="0" y="0"/>
          <a:ext cx="0" cy="0"/>
          <a:chOff x="0" y="0"/>
          <a:chExt cx="0" cy="0"/>
        </a:xfrm>
      </p:grpSpPr>
      <p:sp>
        <p:nvSpPr>
          <p:cNvPr id="1637" name="Google Shape;1637;p21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In-Memory</a:t>
            </a:r>
            <a:endParaRPr>
              <a:solidFill>
                <a:srgbClr val="38761D"/>
              </a:solidFill>
            </a:endParaRPr>
          </a:p>
        </p:txBody>
      </p:sp>
      <p:pic>
        <p:nvPicPr>
          <p:cNvPr id="1638" name="Google Shape;1638;p216"/>
          <p:cNvPicPr preferRelativeResize="0"/>
          <p:nvPr/>
        </p:nvPicPr>
        <p:blipFill>
          <a:blip r:embed="rId3">
            <a:alphaModFix/>
          </a:blip>
          <a:stretch>
            <a:fillRect/>
          </a:stretch>
        </p:blipFill>
        <p:spPr>
          <a:xfrm>
            <a:off x="0" y="0"/>
            <a:ext cx="1466275" cy="730575"/>
          </a:xfrm>
          <a:prstGeom prst="rect">
            <a:avLst/>
          </a:prstGeom>
          <a:noFill/>
          <a:ln>
            <a:noFill/>
          </a:ln>
        </p:spPr>
      </p:pic>
      <p:sp>
        <p:nvSpPr>
          <p:cNvPr id="1639" name="Google Shape;1639;p21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In-Memory Generator Feeder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fit_generator()</a:t>
            </a:r>
            <a:r>
              <a:rPr lang="en" sz="1200">
                <a:solidFill>
                  <a:schemeClr val="dk1"/>
                </a:solidFill>
              </a:rPr>
              <a:t> method is similar to the </a:t>
            </a:r>
            <a:r>
              <a:rPr lang="en" sz="1200">
                <a:solidFill>
                  <a:srgbClr val="0D904F"/>
                </a:solidFill>
                <a:latin typeface="Consolas"/>
                <a:ea typeface="Consolas"/>
                <a:cs typeface="Consolas"/>
                <a:sym typeface="Consolas"/>
              </a:rPr>
              <a:t>fit()</a:t>
            </a:r>
            <a:r>
              <a:rPr lang="en" sz="1200">
                <a:solidFill>
                  <a:schemeClr val="dk1"/>
                </a:solidFill>
              </a:rPr>
              <a:t> method, but </a:t>
            </a:r>
            <a:r>
              <a:rPr b="1" lang="en" sz="1200">
                <a:solidFill>
                  <a:srgbClr val="0000FF"/>
                </a:solidFill>
              </a:rPr>
              <a:t>uses a generator,</a:t>
            </a:r>
            <a:r>
              <a:rPr lang="en" sz="1200">
                <a:solidFill>
                  <a:schemeClr val="dk1"/>
                </a:solidFill>
              </a:rPr>
              <a:t> which is constructed with the </a:t>
            </a:r>
            <a:r>
              <a:rPr lang="en" sz="1200">
                <a:solidFill>
                  <a:srgbClr val="0D904F"/>
                </a:solidFill>
                <a:latin typeface="Consolas"/>
                <a:ea typeface="Consolas"/>
                <a:cs typeface="Consolas"/>
                <a:sym typeface="Consolas"/>
              </a:rPr>
              <a:t>ImageDataGenerator</a:t>
            </a:r>
            <a:r>
              <a:rPr lang="en" sz="1200">
                <a:solidFill>
                  <a:schemeClr val="dk1"/>
                </a:solidFill>
              </a:rPr>
              <a:t> class. This generator enables image augmentation, where augmented images are generated on-the-fly as the neural network is being fed.  The </a:t>
            </a:r>
            <a:r>
              <a:rPr lang="en" sz="1200">
                <a:solidFill>
                  <a:srgbClr val="0D904F"/>
                </a:solidFill>
                <a:latin typeface="Consolas"/>
                <a:ea typeface="Consolas"/>
                <a:cs typeface="Consolas"/>
                <a:sym typeface="Consolas"/>
              </a:rPr>
              <a:t>flow()</a:t>
            </a:r>
            <a:r>
              <a:rPr lang="en" sz="1200">
                <a:solidFill>
                  <a:schemeClr val="dk1"/>
                </a:solidFill>
              </a:rPr>
              <a:t> method of the</a:t>
            </a:r>
            <a:r>
              <a:rPr b="1" lang="en" sz="1200">
                <a:solidFill>
                  <a:srgbClr val="0000FF"/>
                </a:solidFill>
              </a:rPr>
              <a:t> data generator then constructs mini-batches which consist of a combination of the original images and augmented versions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40" name="Google Shape;1640;p216"/>
          <p:cNvGraphicFramePr/>
          <p:nvPr/>
        </p:nvGraphicFramePr>
        <p:xfrm>
          <a:off x="505550" y="2379113"/>
          <a:ext cx="3000000" cy="3000000"/>
        </p:xfrm>
        <a:graphic>
          <a:graphicData uri="http://schemas.openxmlformats.org/drawingml/2006/table">
            <a:tbl>
              <a:tblPr>
                <a:noFill/>
                <a:tableStyleId>{44C79E60-302F-4C3F-842E-BB4E706F5184}</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 using the flow() method of the generator to create mini-batches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4" name="Shape 1644"/>
        <p:cNvGrpSpPr/>
        <p:nvPr/>
      </p:nvGrpSpPr>
      <p:grpSpPr>
        <a:xfrm>
          <a:off x="0" y="0"/>
          <a:ext cx="0" cy="0"/>
          <a:chOff x="0" y="0"/>
          <a:chExt cx="0" cy="0"/>
        </a:xfrm>
      </p:grpSpPr>
      <p:sp>
        <p:nvSpPr>
          <p:cNvPr id="1645" name="Google Shape;1645;p21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On-Disk</a:t>
            </a:r>
            <a:endParaRPr>
              <a:solidFill>
                <a:srgbClr val="38761D"/>
              </a:solidFill>
            </a:endParaRPr>
          </a:p>
        </p:txBody>
      </p:sp>
      <p:pic>
        <p:nvPicPr>
          <p:cNvPr id="1646" name="Google Shape;1646;p217"/>
          <p:cNvPicPr preferRelativeResize="0"/>
          <p:nvPr/>
        </p:nvPicPr>
        <p:blipFill>
          <a:blip r:embed="rId3">
            <a:alphaModFix/>
          </a:blip>
          <a:stretch>
            <a:fillRect/>
          </a:stretch>
        </p:blipFill>
        <p:spPr>
          <a:xfrm>
            <a:off x="0" y="0"/>
            <a:ext cx="1466275" cy="730575"/>
          </a:xfrm>
          <a:prstGeom prst="rect">
            <a:avLst/>
          </a:prstGeom>
          <a:noFill/>
          <a:ln>
            <a:noFill/>
          </a:ln>
        </p:spPr>
      </p:pic>
      <p:sp>
        <p:nvSpPr>
          <p:cNvPr id="1647" name="Google Shape;1647;p21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On-Disk</a:t>
            </a:r>
            <a:r>
              <a:rPr b="1" lang="en" sz="1200">
                <a:solidFill>
                  <a:schemeClr val="dk1"/>
                </a:solidFill>
              </a:rPr>
              <a:t> Generator Feeder</a:t>
            </a:r>
            <a:endParaRPr i="1" sz="1200">
              <a:solidFill>
                <a:schemeClr val="dk1"/>
              </a:solidFill>
            </a:endParaRPr>
          </a:p>
          <a:p>
            <a:pPr indent="0" lvl="0" marL="0" rtl="0" algn="l">
              <a:lnSpc>
                <a:spcPct val="115000"/>
              </a:lnSpc>
              <a:spcBef>
                <a:spcPts val="0"/>
              </a:spcBef>
              <a:spcAft>
                <a:spcPts val="0"/>
              </a:spcAft>
              <a:buNone/>
            </a:pPr>
            <a:br>
              <a:rPr lang="en" sz="1200">
                <a:solidFill>
                  <a:schemeClr val="dk1"/>
                </a:solidFill>
              </a:rPr>
            </a:br>
            <a:r>
              <a:rPr lang="en" sz="1200" u="sng">
                <a:solidFill>
                  <a:schemeClr val="dk1"/>
                </a:solidFill>
              </a:rPr>
              <a:t>If your memory resources are not sufficient to hold the entire preprocessed dataset in memory</a:t>
            </a:r>
            <a:r>
              <a:rPr lang="en" sz="1200">
                <a:solidFill>
                  <a:schemeClr val="dk1"/>
                </a:solidFill>
              </a:rPr>
              <a:t>, then you will need to </a:t>
            </a:r>
            <a:r>
              <a:rPr b="1" lang="en" sz="1200">
                <a:solidFill>
                  <a:srgbClr val="0000FF"/>
                </a:solidFill>
              </a:rPr>
              <a:t>continuously feed the neural network by drawing batches from the on-disk storage </a:t>
            </a:r>
            <a:r>
              <a:rPr lang="en" sz="1200">
                <a:solidFill>
                  <a:schemeClr val="dk1"/>
                </a:solidFill>
              </a:rPr>
              <a:t>of the preprocessed (or original) image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8761D"/>
                </a:solidFill>
              </a:rPr>
              <a:t>The drawback is that for each mini-batch, the generator must re-read the preprocessed (or original) data from the disk.</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we first create a generator using the </a:t>
            </a:r>
            <a:r>
              <a:rPr lang="en" sz="1200">
                <a:solidFill>
                  <a:srgbClr val="0D904F"/>
                </a:solidFill>
                <a:latin typeface="Consolas"/>
                <a:ea typeface="Consolas"/>
                <a:cs typeface="Consolas"/>
                <a:sym typeface="Consolas"/>
              </a:rPr>
              <a:t>ImageDataGenerator</a:t>
            </a:r>
            <a:r>
              <a:rPr lang="en" sz="1200">
                <a:solidFill>
                  <a:schemeClr val="dk1"/>
                </a:solidFill>
              </a:rPr>
              <a:t> class, which we will use in conjunction with the </a:t>
            </a:r>
            <a:r>
              <a:rPr lang="en" sz="1200">
                <a:solidFill>
                  <a:srgbClr val="0D904F"/>
                </a:solidFill>
                <a:latin typeface="Consolas"/>
                <a:ea typeface="Consolas"/>
                <a:cs typeface="Consolas"/>
                <a:sym typeface="Consolas"/>
              </a:rPr>
              <a:t>flow_from_directory()</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48" name="Google Shape;1648;p217"/>
          <p:cNvGraphicFramePr/>
          <p:nvPr/>
        </p:nvGraphicFramePr>
        <p:xfrm>
          <a:off x="505550" y="3602388"/>
          <a:ext cx="3000000" cy="3000000"/>
        </p:xfrm>
        <a:graphic>
          <a:graphicData uri="http://schemas.openxmlformats.org/drawingml/2006/table">
            <a:tbl>
              <a:tblPr>
                <a:noFill/>
                <a:tableStyleId>{44C79E60-302F-4C3F-842E-BB4E706F5184}</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normalize the pixel data (rescale) as its read from memory, and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 using the flow_from_directory() method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2" name="Shape 1652"/>
        <p:cNvGrpSpPr/>
        <p:nvPr/>
      </p:nvGrpSpPr>
      <p:grpSpPr>
        <a:xfrm>
          <a:off x="0" y="0"/>
          <a:ext cx="0" cy="0"/>
          <a:chOff x="0" y="0"/>
          <a:chExt cx="0" cy="0"/>
        </a:xfrm>
      </p:grpSpPr>
      <p:sp>
        <p:nvSpPr>
          <p:cNvPr id="1653" name="Google Shape;1653;p21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Hybrid</a:t>
            </a:r>
            <a:endParaRPr>
              <a:solidFill>
                <a:srgbClr val="38761D"/>
              </a:solidFill>
            </a:endParaRPr>
          </a:p>
        </p:txBody>
      </p:sp>
      <p:pic>
        <p:nvPicPr>
          <p:cNvPr id="1654" name="Google Shape;1654;p218"/>
          <p:cNvPicPr preferRelativeResize="0"/>
          <p:nvPr/>
        </p:nvPicPr>
        <p:blipFill>
          <a:blip r:embed="rId3">
            <a:alphaModFix/>
          </a:blip>
          <a:stretch>
            <a:fillRect/>
          </a:stretch>
        </p:blipFill>
        <p:spPr>
          <a:xfrm>
            <a:off x="0" y="0"/>
            <a:ext cx="1466275" cy="730575"/>
          </a:xfrm>
          <a:prstGeom prst="rect">
            <a:avLst/>
          </a:prstGeom>
          <a:noFill/>
          <a:ln>
            <a:noFill/>
          </a:ln>
        </p:spPr>
      </p:pic>
      <p:sp>
        <p:nvSpPr>
          <p:cNvPr id="1655" name="Google Shape;1655;p21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Hybrid: Mix In-Memory and On-disk</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100">
              <a:solidFill>
                <a:schemeClr val="dk1"/>
              </a:solidFill>
            </a:endParaRPr>
          </a:p>
          <a:p>
            <a:pPr indent="0" lvl="0" marL="0" rtl="0" algn="l">
              <a:lnSpc>
                <a:spcPct val="115000"/>
              </a:lnSpc>
              <a:spcBef>
                <a:spcPts val="0"/>
              </a:spcBef>
              <a:spcAft>
                <a:spcPts val="0"/>
              </a:spcAft>
              <a:buNone/>
            </a:pPr>
            <a:r>
              <a:rPr lang="en" sz="1200" u="sng">
                <a:solidFill>
                  <a:schemeClr val="dk1"/>
                </a:solidFill>
              </a:rPr>
              <a:t>Continuously re-reading each image from on-disk is the least efficient method to feed the neural network for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One can consider using a hybrid approach. What we do in a </a:t>
            </a:r>
            <a:r>
              <a:rPr b="1" lang="en" sz="1200">
                <a:solidFill>
                  <a:srgbClr val="0000FF"/>
                </a:solidFill>
              </a:rPr>
              <a:t>hybrid feeding is:</a:t>
            </a:r>
            <a:endParaRPr b="1" sz="1200">
              <a:solidFill>
                <a:srgbClr val="0000FF"/>
              </a:solidFill>
            </a:endParaRPr>
          </a:p>
          <a:p>
            <a:pPr indent="0" lvl="0" marL="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Take a large segment of the preprocessed data (8BG for example) at a time, which has been stratified.</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Repeatedly feed the same segment to the neural network as epochs. </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Each time, we do image augmentation such that each epoch is a unique sampling distribution of the entire preprocessed image dataset. </a:t>
            </a:r>
            <a:endParaRPr b="1" sz="1200" u="sng">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9" name="Shape 1659"/>
        <p:cNvGrpSpPr/>
        <p:nvPr/>
      </p:nvGrpSpPr>
      <p:grpSpPr>
        <a:xfrm>
          <a:off x="0" y="0"/>
          <a:ext cx="0" cy="0"/>
          <a:chOff x="0" y="0"/>
          <a:chExt cx="0" cy="0"/>
        </a:xfrm>
      </p:grpSpPr>
      <p:sp>
        <p:nvSpPr>
          <p:cNvPr id="1660" name="Google Shape;1660;p21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Hybrid</a:t>
            </a:r>
            <a:endParaRPr>
              <a:solidFill>
                <a:srgbClr val="38761D"/>
              </a:solidFill>
            </a:endParaRPr>
          </a:p>
        </p:txBody>
      </p:sp>
      <p:pic>
        <p:nvPicPr>
          <p:cNvPr id="1661" name="Google Shape;1661;p219"/>
          <p:cNvPicPr preferRelativeResize="0"/>
          <p:nvPr/>
        </p:nvPicPr>
        <p:blipFill>
          <a:blip r:embed="rId3">
            <a:alphaModFix/>
          </a:blip>
          <a:stretch>
            <a:fillRect/>
          </a:stretch>
        </p:blipFill>
        <p:spPr>
          <a:xfrm>
            <a:off x="0" y="0"/>
            <a:ext cx="1466275" cy="730575"/>
          </a:xfrm>
          <a:prstGeom prst="rect">
            <a:avLst/>
          </a:prstGeom>
          <a:noFill/>
          <a:ln>
            <a:noFill/>
          </a:ln>
        </p:spPr>
      </p:pic>
      <p:sp>
        <p:nvSpPr>
          <p:cNvPr id="1662" name="Google Shape;1662;p21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Hybrid: Mix In-Memory and On-disk</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is a description of the </a:t>
            </a:r>
            <a:r>
              <a:rPr lang="en" sz="1200" u="sng">
                <a:solidFill>
                  <a:schemeClr val="dk1"/>
                </a:solidFill>
              </a:rPr>
              <a:t>steps to do a hybrid in-memory/on-disk feeding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u="sng">
                <a:solidFill>
                  <a:schemeClr val="dk1"/>
                </a:solidFill>
              </a:rPr>
              <a:t>Create a stratified index</a:t>
            </a:r>
            <a:r>
              <a:rPr lang="en" sz="1200">
                <a:solidFill>
                  <a:schemeClr val="dk1"/>
                </a:solidFill>
              </a:rPr>
              <a:t> to the preprocessed image data on disk.</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u="sng">
                <a:solidFill>
                  <a:schemeClr val="dk1"/>
                </a:solidFill>
              </a:rPr>
              <a:t>Partition the stratified index</a:t>
            </a:r>
            <a:r>
              <a:rPr lang="en" sz="1200">
                <a:solidFill>
                  <a:schemeClr val="dk1"/>
                </a:solidFill>
              </a:rPr>
              <a:t> into partitions based on the available memory to hold a segment in memory.</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For each segment:</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Repeat for a specified number of epochs</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Randomly shuffle the segment per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u="sng">
                <a:solidFill>
                  <a:schemeClr val="dk1"/>
                </a:solidFill>
              </a:rPr>
              <a:t>Randomly apply image augmentation to create a unique sampling distribution per epoch</a:t>
            </a:r>
            <a:r>
              <a:rPr lang="en" sz="1200">
                <a:solidFill>
                  <a:schemeClr val="dk1"/>
                </a:solidFill>
              </a:rPr>
              <a:t>.</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Feed the mini-batches to the neural network.</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6" name="Shape 1666"/>
        <p:cNvGrpSpPr/>
        <p:nvPr/>
      </p:nvGrpSpPr>
      <p:grpSpPr>
        <a:xfrm>
          <a:off x="0" y="0"/>
          <a:ext cx="0" cy="0"/>
          <a:chOff x="0" y="0"/>
          <a:chExt cx="0" cy="0"/>
        </a:xfrm>
      </p:grpSpPr>
      <p:sp>
        <p:nvSpPr>
          <p:cNvPr id="1667" name="Google Shape;1667;p22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Test Data</a:t>
            </a:r>
            <a:endParaRPr>
              <a:solidFill>
                <a:srgbClr val="38761D"/>
              </a:solidFill>
            </a:endParaRPr>
          </a:p>
        </p:txBody>
      </p:sp>
      <p:pic>
        <p:nvPicPr>
          <p:cNvPr id="1668" name="Google Shape;1668;p220"/>
          <p:cNvPicPr preferRelativeResize="0"/>
          <p:nvPr/>
        </p:nvPicPr>
        <p:blipFill>
          <a:blip r:embed="rId3">
            <a:alphaModFix/>
          </a:blip>
          <a:stretch>
            <a:fillRect/>
          </a:stretch>
        </p:blipFill>
        <p:spPr>
          <a:xfrm>
            <a:off x="0" y="0"/>
            <a:ext cx="1466275" cy="730575"/>
          </a:xfrm>
          <a:prstGeom prst="rect">
            <a:avLst/>
          </a:prstGeom>
          <a:noFill/>
          <a:ln>
            <a:noFill/>
          </a:ln>
        </p:spPr>
      </p:pic>
      <p:sp>
        <p:nvSpPr>
          <p:cNvPr id="1669" name="Google Shape;1669;p22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Test Data</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200">
                <a:solidFill>
                  <a:schemeClr val="dk1"/>
                </a:solidFill>
              </a:rPr>
              <a:t>The test data, also known as the hold-out set, is </a:t>
            </a:r>
            <a:r>
              <a:rPr b="1" lang="en" sz="1200">
                <a:solidFill>
                  <a:srgbClr val="0000FF"/>
                </a:solidFill>
              </a:rPr>
              <a:t>the portion of the dataset that was not used in training</a:t>
            </a:r>
            <a:r>
              <a:rPr lang="en" sz="1200">
                <a:solidFill>
                  <a:schemeClr val="dk1"/>
                </a:solidFill>
              </a:rPr>
              <a:t>. These are samples that the </a:t>
            </a:r>
            <a:r>
              <a:rPr b="1" lang="en" sz="1200">
                <a:solidFill>
                  <a:srgbClr val="0000FF"/>
                </a:solidFill>
              </a:rPr>
              <a:t>model never saw during training</a:t>
            </a:r>
            <a:r>
              <a:rPr lang="en" sz="1200">
                <a:solidFill>
                  <a:schemeClr val="dk1"/>
                </a:solidFill>
              </a:rPr>
              <a:t>. Once the model has been trained with the training data, </a:t>
            </a:r>
            <a:r>
              <a:rPr b="1" lang="en" sz="1200">
                <a:solidFill>
                  <a:srgbClr val="0000FF"/>
                </a:solidFill>
              </a:rPr>
              <a:t>a forward pass is made through the trained model (referred to as evaluation) to predict the likely accuracy the model will have when deployed and predicting (inference) on samples it has not seen before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Generally, the accuracy of the test data is slightly less than that of the training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though there is </a:t>
            </a:r>
            <a:r>
              <a:rPr lang="en" sz="1200" u="sng">
                <a:solidFill>
                  <a:schemeClr val="dk1"/>
                </a:solidFill>
              </a:rPr>
              <a:t>a large difference between the training accuracy (high) and the test accuracy (low), then the model is overfitted to the training data</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t>
            </a:r>
            <a:r>
              <a:rPr b="1" lang="en" sz="1200">
                <a:solidFill>
                  <a:schemeClr val="dk1"/>
                </a:solidFill>
              </a:rPr>
              <a:t>Keras</a:t>
            </a:r>
            <a:r>
              <a:rPr lang="en" sz="1200">
                <a:solidFill>
                  <a:schemeClr val="dk1"/>
                </a:solidFill>
              </a:rPr>
              <a:t>, once the model has been trained, we use the </a:t>
            </a:r>
            <a:r>
              <a:rPr lang="en" sz="1200">
                <a:solidFill>
                  <a:srgbClr val="0D904F"/>
                </a:solidFill>
                <a:latin typeface="Consolas"/>
                <a:ea typeface="Consolas"/>
                <a:cs typeface="Consolas"/>
                <a:sym typeface="Consolas"/>
              </a:rPr>
              <a:t>evaluate()</a:t>
            </a:r>
            <a:r>
              <a:rPr lang="en" sz="1200">
                <a:solidFill>
                  <a:schemeClr val="dk1"/>
                </a:solidFill>
              </a:rPr>
              <a:t> method to obtain the accuracy on the test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70" name="Google Shape;1670;p220"/>
          <p:cNvGraphicFramePr/>
          <p:nvPr/>
        </p:nvGraphicFramePr>
        <p:xfrm>
          <a:off x="572975" y="3554213"/>
          <a:ext cx="3000000" cy="3000000"/>
        </p:xfrm>
        <a:graphic>
          <a:graphicData uri="http://schemas.openxmlformats.org/drawingml/2006/table">
            <a:tbl>
              <a:tblPr>
                <a:noFill/>
                <a:tableStyleId>{44C79E60-302F-4C3F-842E-BB4E706F5184}</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Evaluate the model using the test (hold-out)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 Accuracy"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4" name="Shape 1674"/>
        <p:cNvGrpSpPr/>
        <p:nvPr/>
      </p:nvGrpSpPr>
      <p:grpSpPr>
        <a:xfrm>
          <a:off x="0" y="0"/>
          <a:ext cx="0" cy="0"/>
          <a:chOff x="0" y="0"/>
          <a:chExt cx="0" cy="0"/>
        </a:xfrm>
      </p:grpSpPr>
      <p:sp>
        <p:nvSpPr>
          <p:cNvPr id="1675" name="Google Shape;1675;p22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and Deployment</a:t>
            </a:r>
            <a:endParaRPr>
              <a:solidFill>
                <a:srgbClr val="38761D"/>
              </a:solidFill>
            </a:endParaRPr>
          </a:p>
        </p:txBody>
      </p:sp>
      <p:pic>
        <p:nvPicPr>
          <p:cNvPr id="1676" name="Google Shape;1676;p221"/>
          <p:cNvPicPr preferRelativeResize="0"/>
          <p:nvPr/>
        </p:nvPicPr>
        <p:blipFill>
          <a:blip r:embed="rId3">
            <a:alphaModFix/>
          </a:blip>
          <a:stretch>
            <a:fillRect/>
          </a:stretch>
        </p:blipFill>
        <p:spPr>
          <a:xfrm>
            <a:off x="0" y="0"/>
            <a:ext cx="1466275" cy="730575"/>
          </a:xfrm>
          <a:prstGeom prst="rect">
            <a:avLst/>
          </a:prstGeom>
          <a:noFill/>
          <a:ln>
            <a:noFill/>
          </a:ln>
        </p:spPr>
      </p:pic>
      <p:sp>
        <p:nvSpPr>
          <p:cNvPr id="1677" name="Google Shape;1677;p22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Cycle</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Let’s start by discussing the training cycle, before we do a deep dive. </a:t>
            </a:r>
            <a:r>
              <a:rPr lang="en" sz="1200" u="sng">
                <a:solidFill>
                  <a:schemeClr val="dk1"/>
                </a:solidFill>
              </a:rPr>
              <a:t>The general phases of training are</a:t>
            </a:r>
            <a:r>
              <a:rPr lang="en" sz="1200">
                <a:solidFill>
                  <a:schemeClr val="dk1"/>
                </a:solidFill>
              </a:rPr>
              <a:t>:</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b="1" lang="en" sz="1200">
                <a:solidFill>
                  <a:srgbClr val="0000FF"/>
                </a:solidFill>
              </a:rPr>
              <a:t>Pretraining - find best hyperparameters for training</a:t>
            </a:r>
            <a:r>
              <a:rPr lang="en" sz="1200">
                <a:solidFill>
                  <a:schemeClr val="dk1"/>
                </a:solidFill>
              </a:rPr>
              <a:t>. Repeat: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Set initial hyperparameters.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Run a partial training session.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Examine rate of changes in accuracy and loss on training and validation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acceptable, stop pre-training phase.</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0000FF"/>
                </a:solidFill>
              </a:rPr>
              <a:t>Set training objectives</a:t>
            </a:r>
            <a:r>
              <a:rPr lang="en"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for accuracy on validation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rate of progression in reducing loss on training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Plan number of epochs or steps to meet objectives.</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Training:</a:t>
            </a:r>
            <a:endParaRPr b="1" sz="1200">
              <a:solidFill>
                <a:srgbClr val="0000FF"/>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Start full training.</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objective meet, early stop and checkpoint model</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diverging from objectives, terminate training</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3"/>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Spatial Separable Convolution</a:t>
            </a:r>
            <a:endParaRPr>
              <a:solidFill>
                <a:srgbClr val="38761D"/>
              </a:solidFill>
            </a:endParaRPr>
          </a:p>
        </p:txBody>
      </p:sp>
      <p:pic>
        <p:nvPicPr>
          <p:cNvPr id="209" name="Google Shape;209;p33"/>
          <p:cNvPicPr preferRelativeResize="0"/>
          <p:nvPr/>
        </p:nvPicPr>
        <p:blipFill>
          <a:blip r:embed="rId3">
            <a:alphaModFix/>
          </a:blip>
          <a:stretch>
            <a:fillRect/>
          </a:stretch>
        </p:blipFill>
        <p:spPr>
          <a:xfrm>
            <a:off x="0" y="0"/>
            <a:ext cx="1466275" cy="730575"/>
          </a:xfrm>
          <a:prstGeom prst="rect">
            <a:avLst/>
          </a:prstGeom>
          <a:noFill/>
          <a:ln>
            <a:noFill/>
          </a:ln>
        </p:spPr>
      </p:pic>
      <p:sp>
        <p:nvSpPr>
          <p:cNvPr id="210" name="Google Shape;210;p33"/>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Clr>
                <a:schemeClr val="dk1"/>
              </a:buClr>
              <a:buSzPts val="1100"/>
              <a:buFont typeface="Arial"/>
              <a:buNone/>
            </a:pPr>
            <a:r>
              <a:rPr b="1" lang="en" sz="1200">
                <a:solidFill>
                  <a:schemeClr val="dk1"/>
                </a:solidFill>
              </a:rPr>
              <a:t>Spatial Separable Convolution</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 </a:t>
            </a:r>
            <a:r>
              <a:rPr b="1" lang="en" sz="1200">
                <a:solidFill>
                  <a:srgbClr val="0000FF"/>
                </a:solidFill>
              </a:rPr>
              <a:t>spatial separable convolution factors a 2D kernel (e.g., 3x3) into two smaller 1D kernels</a:t>
            </a:r>
            <a:r>
              <a:rPr lang="en" sz="1200">
                <a:solidFill>
                  <a:schemeClr val="dk1"/>
                </a:solidFill>
              </a:rPr>
              <a:t>. Representing the 2D kernel as H x W, then the factored two smaller 1D kernels would be H x 1 and 1 x W. It </a:t>
            </a:r>
            <a:r>
              <a:rPr b="1" lang="en" sz="1200">
                <a:solidFill>
                  <a:srgbClr val="0000FF"/>
                </a:solidFill>
              </a:rPr>
              <a:t>lowers the total number of computations by 1/3</a:t>
            </a: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In the same RGB example with a factored 3 x 3 kernel</a:t>
            </a:r>
            <a:r>
              <a:rPr b="1" lang="en" sz="1200">
                <a:solidFill>
                  <a:srgbClr val="0000FF"/>
                </a:solidFill>
              </a:rPr>
              <a:t>, a spatial separable convolution would be (3 x 1 x 3) + (1 x 3 x 3) = 18 multiply operations</a:t>
            </a:r>
            <a:r>
              <a:rPr lang="en" sz="1200">
                <a:solidFill>
                  <a:schemeClr val="dk1"/>
                </a:solidFill>
              </a:rPr>
              <a:t> each time the kernel is moved (vs. 27 in a normal convolution)</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211" name="Google Shape;211;p33"/>
          <p:cNvPicPr preferRelativeResize="0"/>
          <p:nvPr/>
        </p:nvPicPr>
        <p:blipFill>
          <a:blip r:embed="rId4">
            <a:alphaModFix/>
          </a:blip>
          <a:stretch>
            <a:fillRect/>
          </a:stretch>
        </p:blipFill>
        <p:spPr>
          <a:xfrm>
            <a:off x="2377400" y="2810850"/>
            <a:ext cx="4762500" cy="2200275"/>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1" name="Shape 1681"/>
        <p:cNvGrpSpPr/>
        <p:nvPr/>
      </p:nvGrpSpPr>
      <p:grpSpPr>
        <a:xfrm>
          <a:off x="0" y="0"/>
          <a:ext cx="0" cy="0"/>
          <a:chOff x="0" y="0"/>
          <a:chExt cx="0" cy="0"/>
        </a:xfrm>
      </p:grpSpPr>
      <p:sp>
        <p:nvSpPr>
          <p:cNvPr id="1682" name="Google Shape;1682;p22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Pretraining</a:t>
            </a:r>
            <a:endParaRPr>
              <a:solidFill>
                <a:srgbClr val="38761D"/>
              </a:solidFill>
            </a:endParaRPr>
          </a:p>
        </p:txBody>
      </p:sp>
      <p:pic>
        <p:nvPicPr>
          <p:cNvPr id="1683" name="Google Shape;1683;p222"/>
          <p:cNvPicPr preferRelativeResize="0"/>
          <p:nvPr/>
        </p:nvPicPr>
        <p:blipFill>
          <a:blip r:embed="rId3">
            <a:alphaModFix/>
          </a:blip>
          <a:stretch>
            <a:fillRect/>
          </a:stretch>
        </p:blipFill>
        <p:spPr>
          <a:xfrm>
            <a:off x="0" y="0"/>
            <a:ext cx="1466275" cy="730575"/>
          </a:xfrm>
          <a:prstGeom prst="rect">
            <a:avLst/>
          </a:prstGeom>
          <a:noFill/>
          <a:ln>
            <a:noFill/>
          </a:ln>
        </p:spPr>
      </p:pic>
      <p:sp>
        <p:nvSpPr>
          <p:cNvPr id="1684" name="Google Shape;1684;p22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Pretraining</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rgbClr val="0000FF"/>
                </a:solidFill>
              </a:rPr>
              <a:t>purpose of the pretraining phase is to find the best hyperparameter settings to initiate a full training run</a:t>
            </a:r>
            <a:r>
              <a:rPr lang="en" sz="1200">
                <a:solidFill>
                  <a:schemeClr val="dk1"/>
                </a:solidFill>
              </a:rPr>
              <a:t>. Let’s </a:t>
            </a:r>
            <a:r>
              <a:rPr lang="en" sz="1200" u="sng">
                <a:solidFill>
                  <a:schemeClr val="dk1"/>
                </a:solidFill>
              </a:rPr>
              <a:t>revisit what goes wrong when the wrong hyperparameters are used</a:t>
            </a:r>
            <a:r>
              <a:rPr lang="en" sz="1200">
                <a:solidFill>
                  <a:schemeClr val="dk1"/>
                </a:solidFill>
              </a:rPr>
              <a:t> during training: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It takes an excessive time to train the model.</a:t>
            </a:r>
            <a:endParaRPr b="1">
              <a:solidFill>
                <a:srgbClr val="38761D"/>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The model gets stuck on a saddle point and never converges.</a:t>
            </a:r>
            <a:endParaRPr b="1">
              <a:solidFill>
                <a:srgbClr val="38761D"/>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The model becomes overfitted and diverges.</a:t>
            </a:r>
            <a:endParaRPr b="1">
              <a:solidFill>
                <a:srgbClr val="38761D"/>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8" name="Shape 1688"/>
        <p:cNvGrpSpPr/>
        <p:nvPr/>
      </p:nvGrpSpPr>
      <p:grpSpPr>
        <a:xfrm>
          <a:off x="0" y="0"/>
          <a:ext cx="0" cy="0"/>
          <a:chOff x="0" y="0"/>
          <a:chExt cx="0" cy="0"/>
        </a:xfrm>
      </p:grpSpPr>
      <p:sp>
        <p:nvSpPr>
          <p:cNvPr id="1689" name="Google Shape;1689;p22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1690" name="Google Shape;1690;p223"/>
          <p:cNvPicPr preferRelativeResize="0"/>
          <p:nvPr/>
        </p:nvPicPr>
        <p:blipFill>
          <a:blip r:embed="rId3">
            <a:alphaModFix/>
          </a:blip>
          <a:stretch>
            <a:fillRect/>
          </a:stretch>
        </p:blipFill>
        <p:spPr>
          <a:xfrm>
            <a:off x="0" y="0"/>
            <a:ext cx="1466275" cy="730575"/>
          </a:xfrm>
          <a:prstGeom prst="rect">
            <a:avLst/>
          </a:prstGeom>
          <a:noFill/>
          <a:ln>
            <a:noFill/>
          </a:ln>
        </p:spPr>
      </p:pic>
      <p:sp>
        <p:nvSpPr>
          <p:cNvPr id="1691" name="Google Shape;1691;p22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Weights/Biases Initialization</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When training starts, </a:t>
            </a:r>
            <a:r>
              <a:rPr b="1" lang="en" sz="1200">
                <a:solidFill>
                  <a:srgbClr val="0000FF"/>
                </a:solidFill>
              </a:rPr>
              <a:t>all the weights and biases need an initial value</a:t>
            </a:r>
            <a:r>
              <a:rPr lang="en" sz="1200">
                <a:solidFill>
                  <a:schemeClr val="dk1"/>
                </a:solidFill>
              </a:rPr>
              <a:t>. Those initial values can </a:t>
            </a:r>
            <a:r>
              <a:rPr b="1" lang="en" sz="1200">
                <a:solidFill>
                  <a:srgbClr val="0000FF"/>
                </a:solidFill>
              </a:rPr>
              <a:t>impact how long and how accurate the model will be</a:t>
            </a:r>
            <a:r>
              <a:rPr lang="en" sz="1200">
                <a:solidFill>
                  <a:schemeClr val="dk1"/>
                </a:solidFill>
              </a:rPr>
              <a:t>, even when everything else is right.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we</a:t>
            </a:r>
            <a:r>
              <a:rPr lang="en" sz="1200" u="sng">
                <a:solidFill>
                  <a:schemeClr val="dk1"/>
                </a:solidFill>
              </a:rPr>
              <a:t> initialize the weights to zero</a:t>
            </a:r>
            <a:r>
              <a:rPr lang="en" sz="1200">
                <a:solidFill>
                  <a:schemeClr val="dk1"/>
                </a:solidFill>
              </a:rPr>
              <a:t>, then all the updates to the weights in the neural network during training will be the same --i.e., the neurons will be symmetric. As a result, the </a:t>
            </a:r>
            <a:r>
              <a:rPr lang="en" sz="1200" u="sng">
                <a:solidFill>
                  <a:schemeClr val="dk1"/>
                </a:solidFill>
              </a:rPr>
              <a:t>network is the same as a single neuron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38761D"/>
                </a:solidFill>
              </a:rPr>
              <a:t>For biases, this is not the case, and the current practice is to initialize them to zero.</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5" name="Shape 1695"/>
        <p:cNvGrpSpPr/>
        <p:nvPr/>
      </p:nvGrpSpPr>
      <p:grpSpPr>
        <a:xfrm>
          <a:off x="0" y="0"/>
          <a:ext cx="0" cy="0"/>
          <a:chOff x="0" y="0"/>
          <a:chExt cx="0" cy="0"/>
        </a:xfrm>
      </p:grpSpPr>
      <p:sp>
        <p:nvSpPr>
          <p:cNvPr id="1696" name="Google Shape;1696;p22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1697" name="Google Shape;1697;p224"/>
          <p:cNvPicPr preferRelativeResize="0"/>
          <p:nvPr/>
        </p:nvPicPr>
        <p:blipFill>
          <a:blip r:embed="rId3">
            <a:alphaModFix/>
          </a:blip>
          <a:stretch>
            <a:fillRect/>
          </a:stretch>
        </p:blipFill>
        <p:spPr>
          <a:xfrm>
            <a:off x="0" y="0"/>
            <a:ext cx="1466275" cy="730575"/>
          </a:xfrm>
          <a:prstGeom prst="rect">
            <a:avLst/>
          </a:prstGeom>
          <a:noFill/>
          <a:ln>
            <a:noFill/>
          </a:ln>
        </p:spPr>
      </p:pic>
      <p:sp>
        <p:nvSpPr>
          <p:cNvPr id="1698" name="Google Shape;1698;p22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Uniform Random Distribution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For the weights, they are </a:t>
            </a:r>
            <a:r>
              <a:rPr b="1" lang="en" sz="1200">
                <a:solidFill>
                  <a:srgbClr val="0000FF"/>
                </a:solidFill>
              </a:rPr>
              <a:t>initialized by some random distributions</a:t>
            </a:r>
            <a:r>
              <a:rPr lang="en" sz="1200">
                <a:solidFill>
                  <a:schemeClr val="dk1"/>
                </a:solidFill>
              </a:rPr>
              <a:t>. A </a:t>
            </a:r>
            <a:r>
              <a:rPr lang="en" sz="1200" u="sng">
                <a:solidFill>
                  <a:schemeClr val="dk1"/>
                </a:solidFill>
              </a:rPr>
              <a:t>uniform random distribution will generate produce a good result</a:t>
            </a:r>
            <a:r>
              <a:rPr lang="en" sz="1200">
                <a:solidFill>
                  <a:schemeClr val="dk1"/>
                </a:solidFill>
              </a:rPr>
              <a:t>. But practices have shown that </a:t>
            </a:r>
            <a:r>
              <a:rPr lang="en" sz="1200" u="sng">
                <a:solidFill>
                  <a:schemeClr val="dk1"/>
                </a:solidFill>
              </a:rPr>
              <a:t>a uniform distribution can result in significant variance in the final accuracy</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8761D"/>
                </a:solidFill>
              </a:rPr>
              <a:t>In the past, using a uniform random distributions, several instances of the model would be trained in parallel with different uniform random distributions.</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2010, a paper by Xavier Glorot demonstrated that drawing a </a:t>
            </a:r>
            <a:r>
              <a:rPr b="1" lang="en" sz="1200">
                <a:solidFill>
                  <a:srgbClr val="0000FF"/>
                </a:solidFill>
              </a:rPr>
              <a:t>random distribution from a Gaussian distribution with a mean of zero resulted more consistently in obtaining the best accuracy</a:t>
            </a:r>
            <a:r>
              <a:rPr lang="en" sz="1200">
                <a:solidFill>
                  <a:schemeClr val="dk1"/>
                </a:solidFill>
              </a:rPr>
              <a:t>. The specific distribution, known now as</a:t>
            </a:r>
            <a:r>
              <a:rPr lang="en" sz="1200" u="sng">
                <a:solidFill>
                  <a:schemeClr val="dk1"/>
                </a:solidFill>
              </a:rPr>
              <a:t> Xavier initialization, works best when the activation function for hidden units is a tanh</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2015, a </a:t>
            </a:r>
            <a:r>
              <a:rPr b="1" lang="en" sz="1200">
                <a:solidFill>
                  <a:srgbClr val="38761D"/>
                </a:solidFill>
              </a:rPr>
              <a:t>variant of Xavier known as He, was found to work best when the activation function for the hidden units was a ReLU or Leaky ReLU</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2" name="Shape 1702"/>
        <p:cNvGrpSpPr/>
        <p:nvPr/>
      </p:nvGrpSpPr>
      <p:grpSpPr>
        <a:xfrm>
          <a:off x="0" y="0"/>
          <a:ext cx="0" cy="0"/>
          <a:chOff x="0" y="0"/>
          <a:chExt cx="0" cy="0"/>
        </a:xfrm>
      </p:grpSpPr>
      <p:sp>
        <p:nvSpPr>
          <p:cNvPr id="1703" name="Google Shape;1703;p22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1704" name="Google Shape;1704;p225"/>
          <p:cNvPicPr preferRelativeResize="0"/>
          <p:nvPr/>
        </p:nvPicPr>
        <p:blipFill>
          <a:blip r:embed="rId3">
            <a:alphaModFix/>
          </a:blip>
          <a:stretch>
            <a:fillRect/>
          </a:stretch>
        </p:blipFill>
        <p:spPr>
          <a:xfrm>
            <a:off x="0" y="0"/>
            <a:ext cx="1466275" cy="730575"/>
          </a:xfrm>
          <a:prstGeom prst="rect">
            <a:avLst/>
          </a:prstGeom>
          <a:noFill/>
          <a:ln>
            <a:noFill/>
          </a:ln>
        </p:spPr>
      </p:pic>
      <p:sp>
        <p:nvSpPr>
          <p:cNvPr id="1705" name="Google Shape;1705;p22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He-Normal Initialization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Keras supports a large variety of random initializers.</a:t>
            </a:r>
            <a:r>
              <a:rPr lang="en" sz="1200" u="sng">
                <a:solidFill>
                  <a:schemeClr val="dk1"/>
                </a:solidFill>
              </a:rPr>
              <a:t> By default, the weights are initialized by a uniform random distribution</a:t>
            </a:r>
            <a:r>
              <a:rPr lang="en" sz="1200">
                <a:solidFill>
                  <a:schemeClr val="dk1"/>
                </a:solidFill>
              </a:rPr>
              <a:t> and the biases are set to zero. Since</a:t>
            </a:r>
            <a:r>
              <a:rPr b="1" lang="en" sz="1200">
                <a:solidFill>
                  <a:srgbClr val="0000FF"/>
                </a:solidFill>
              </a:rPr>
              <a:t> CNN use ReLU and Leaky ReLU activations for the convolutional and dense layers, the best practice today is to initialize the weights using the He initialization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06" name="Google Shape;1706;p225"/>
          <p:cNvGraphicFramePr/>
          <p:nvPr/>
        </p:nvGraphicFramePr>
        <p:xfrm>
          <a:off x="561625" y="2088438"/>
          <a:ext cx="3000000" cy="3000000"/>
        </p:xfrm>
        <a:graphic>
          <a:graphicData uri="http://schemas.openxmlformats.org/drawingml/2006/table">
            <a:tbl>
              <a:tblPr>
                <a:noFill/>
                <a:tableStyleId>{44C79E60-302F-4C3F-842E-BB4E706F5184}</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initializers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initialize the weights using He initialization when activation function is ReLU</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'he_normal'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0" name="Shape 1710"/>
        <p:cNvGrpSpPr/>
        <p:nvPr/>
      </p:nvGrpSpPr>
      <p:grpSpPr>
        <a:xfrm>
          <a:off x="0" y="0"/>
          <a:ext cx="0" cy="0"/>
          <a:chOff x="0" y="0"/>
          <a:chExt cx="0" cy="0"/>
        </a:xfrm>
      </p:grpSpPr>
      <p:sp>
        <p:nvSpPr>
          <p:cNvPr id="1711" name="Google Shape;1711;p22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Initial Learning Rate</a:t>
            </a:r>
            <a:endParaRPr>
              <a:solidFill>
                <a:srgbClr val="38761D"/>
              </a:solidFill>
            </a:endParaRPr>
          </a:p>
        </p:txBody>
      </p:sp>
      <p:pic>
        <p:nvPicPr>
          <p:cNvPr id="1712" name="Google Shape;1712;p226"/>
          <p:cNvPicPr preferRelativeResize="0"/>
          <p:nvPr/>
        </p:nvPicPr>
        <p:blipFill>
          <a:blip r:embed="rId3">
            <a:alphaModFix/>
          </a:blip>
          <a:stretch>
            <a:fillRect/>
          </a:stretch>
        </p:blipFill>
        <p:spPr>
          <a:xfrm>
            <a:off x="0" y="0"/>
            <a:ext cx="1466275" cy="730575"/>
          </a:xfrm>
          <a:prstGeom prst="rect">
            <a:avLst/>
          </a:prstGeom>
          <a:noFill/>
          <a:ln>
            <a:noFill/>
          </a:ln>
        </p:spPr>
      </p:pic>
      <p:sp>
        <p:nvSpPr>
          <p:cNvPr id="1713" name="Google Shape;1713;p22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Initialization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learning rate is considered to have the most impact on training your model</a:t>
            </a:r>
            <a:r>
              <a:rPr lang="en" sz="1200">
                <a:solidFill>
                  <a:schemeClr val="dk1"/>
                </a:solidFill>
              </a:rPr>
              <a:t> and the </a:t>
            </a:r>
            <a:r>
              <a:rPr lang="en" sz="1200" u="sng">
                <a:solidFill>
                  <a:schemeClr val="dk1"/>
                </a:solidFill>
              </a:rPr>
              <a:t>most uncertainty of what the initial rate should be</a:t>
            </a:r>
            <a:r>
              <a:rPr lang="en" sz="1200">
                <a:solidFill>
                  <a:schemeClr val="dk1"/>
                </a:solidFill>
              </a:rPr>
              <a:t>. It is highly dependent on the type of image data and the distribution of images (samples) in the dataset.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The best practice is that the initial learning rate will be between 0.1 and 10e-5.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But how do you pick the number? Does one just guess and try and try again? Sort of. We do grid search. One will </a:t>
            </a:r>
            <a:r>
              <a:rPr lang="en" sz="1200" u="sng">
                <a:solidFill>
                  <a:schemeClr val="dk1"/>
                </a:solidFill>
              </a:rPr>
              <a:t>train several instances of the model for short number of epochs at different learning rates</a:t>
            </a:r>
            <a:r>
              <a:rPr lang="en" sz="1200">
                <a:solidFill>
                  <a:schemeClr val="dk1"/>
                </a:solidFill>
              </a:rPr>
              <a:t> and look at the rate of change in the loss and accuracy of the validation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Generally, a </a:t>
            </a:r>
            <a:r>
              <a:rPr b="1" lang="en" sz="1200">
                <a:solidFill>
                  <a:srgbClr val="0000FF"/>
                </a:solidFill>
              </a:rPr>
              <a:t>grid search is used on a set of learning rates</a:t>
            </a:r>
            <a:r>
              <a:rPr lang="en" sz="1200">
                <a:solidFill>
                  <a:schemeClr val="dk1"/>
                </a:solidFill>
              </a:rPr>
              <a:t>, where the set is typically a logarithmic scale between 0.1 and 10e-5, such as: </a:t>
            </a:r>
            <a:r>
              <a:rPr lang="en" sz="1200">
                <a:solidFill>
                  <a:srgbClr val="0D904F"/>
                </a:solidFill>
                <a:latin typeface="Consolas"/>
                <a:ea typeface="Consolas"/>
                <a:cs typeface="Consolas"/>
                <a:sym typeface="Consolas"/>
              </a:rPr>
              <a:t>[ 0.1, 0.01, 0.001, 0.0001, 0.00001 ]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7" name="Shape 1717"/>
        <p:cNvGrpSpPr/>
        <p:nvPr/>
      </p:nvGrpSpPr>
      <p:grpSpPr>
        <a:xfrm>
          <a:off x="0" y="0"/>
          <a:ext cx="0" cy="0"/>
          <a:chOff x="0" y="0"/>
          <a:chExt cx="0" cy="0"/>
        </a:xfrm>
      </p:grpSpPr>
      <p:sp>
        <p:nvSpPr>
          <p:cNvPr id="1718" name="Google Shape;1718;p22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(Grid) Search</a:t>
            </a:r>
            <a:endParaRPr>
              <a:solidFill>
                <a:srgbClr val="38761D"/>
              </a:solidFill>
            </a:endParaRPr>
          </a:p>
        </p:txBody>
      </p:sp>
      <p:pic>
        <p:nvPicPr>
          <p:cNvPr id="1719" name="Google Shape;1719;p227"/>
          <p:cNvPicPr preferRelativeResize="0"/>
          <p:nvPr/>
        </p:nvPicPr>
        <p:blipFill>
          <a:blip r:embed="rId3">
            <a:alphaModFix/>
          </a:blip>
          <a:stretch>
            <a:fillRect/>
          </a:stretch>
        </p:blipFill>
        <p:spPr>
          <a:xfrm>
            <a:off x="0" y="0"/>
            <a:ext cx="1466275" cy="730575"/>
          </a:xfrm>
          <a:prstGeom prst="rect">
            <a:avLst/>
          </a:prstGeom>
          <a:noFill/>
          <a:ln>
            <a:noFill/>
          </a:ln>
        </p:spPr>
      </p:pic>
      <p:sp>
        <p:nvSpPr>
          <p:cNvPr id="1720" name="Google Shape;1720;p22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(Grid) Search</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What you’re</a:t>
            </a:r>
            <a:r>
              <a:rPr b="1" lang="en" sz="1200">
                <a:solidFill>
                  <a:srgbClr val="0000FF"/>
                </a:solidFill>
              </a:rPr>
              <a:t> trying to achieve here is to find the highest initial learning rate that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Makes the fastest route to convergence on initial training start,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Prevents the training from being stuck on a saddle point, but: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Not so large, that it either:</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Bounces around different local optima, or</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Dives into a poor local optima.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 the other hand, one</a:t>
            </a:r>
            <a:r>
              <a:rPr b="1" lang="en" sz="1200">
                <a:solidFill>
                  <a:srgbClr val="0000FF"/>
                </a:solidFill>
              </a:rPr>
              <a:t> does not want to pick an initial learning rate on the lowest end</a:t>
            </a:r>
            <a:r>
              <a:rPr lang="en" sz="1200">
                <a:solidFill>
                  <a:schemeClr val="dk1"/>
                </a:solidFill>
              </a:rPr>
              <a:t>, that: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Increases training time to converge,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Gets stuck or a saddle point, or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Does not explore for better local optimas.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4" name="Shape 1724"/>
        <p:cNvGrpSpPr/>
        <p:nvPr/>
      </p:nvGrpSpPr>
      <p:grpSpPr>
        <a:xfrm>
          <a:off x="0" y="0"/>
          <a:ext cx="0" cy="0"/>
          <a:chOff x="0" y="0"/>
          <a:chExt cx="0" cy="0"/>
        </a:xfrm>
      </p:grpSpPr>
      <p:sp>
        <p:nvSpPr>
          <p:cNvPr id="1725" name="Google Shape;1725;p22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Gradient Descent</a:t>
            </a:r>
            <a:endParaRPr>
              <a:solidFill>
                <a:srgbClr val="38761D"/>
              </a:solidFill>
            </a:endParaRPr>
          </a:p>
        </p:txBody>
      </p:sp>
      <p:pic>
        <p:nvPicPr>
          <p:cNvPr id="1726" name="Google Shape;1726;p228"/>
          <p:cNvPicPr preferRelativeResize="0"/>
          <p:nvPr/>
        </p:nvPicPr>
        <p:blipFill>
          <a:blip r:embed="rId3">
            <a:alphaModFix/>
          </a:blip>
          <a:stretch>
            <a:fillRect/>
          </a:stretch>
        </p:blipFill>
        <p:spPr>
          <a:xfrm>
            <a:off x="0" y="0"/>
            <a:ext cx="1466275" cy="730575"/>
          </a:xfrm>
          <a:prstGeom prst="rect">
            <a:avLst/>
          </a:prstGeom>
          <a:noFill/>
          <a:ln>
            <a:noFill/>
          </a:ln>
        </p:spPr>
      </p:pic>
      <p:sp>
        <p:nvSpPr>
          <p:cNvPr id="1727" name="Google Shape;1727;p22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and Gradient Descent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concept of </a:t>
            </a:r>
            <a:r>
              <a:rPr b="1" lang="en" sz="1200">
                <a:solidFill>
                  <a:srgbClr val="0000FF"/>
                </a:solidFill>
              </a:rPr>
              <a:t>gradient descent is a measurement of the slope of the rate of change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have a function, say f(x) where the </a:t>
            </a:r>
            <a:r>
              <a:rPr lang="en" sz="1200" u="sng">
                <a:solidFill>
                  <a:schemeClr val="dk1"/>
                </a:solidFill>
              </a:rPr>
              <a:t>relationships between the input and the outputs is linear, we would expect the slope to be a straight line</a:t>
            </a:r>
            <a:r>
              <a:rPr lang="en" sz="1200">
                <a:solidFill>
                  <a:schemeClr val="dk1"/>
                </a:solidFill>
              </a:rPr>
              <a:t>. In this case: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38761D"/>
                </a:solidFill>
              </a:rPr>
              <a:t>The learning rate would only affect how long it would take to find the global optima, but since there is only one optima, we would find it nonetheless.</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 the other hand, if f(x) is </a:t>
            </a:r>
            <a:r>
              <a:rPr b="1" lang="en" sz="1200">
                <a:solidFill>
                  <a:srgbClr val="0000FF"/>
                </a:solidFill>
              </a:rPr>
              <a:t>a polynomial function, we expect the slope to look more like a curved bow</a:t>
            </a:r>
            <a:r>
              <a:rPr b="1" lang="en" sz="1200">
                <a:solidFill>
                  <a:srgbClr val="1155CC"/>
                </a:solidFill>
              </a:rPr>
              <a:t>l</a:t>
            </a:r>
            <a:r>
              <a:rPr lang="en" sz="1200">
                <a:solidFill>
                  <a:schemeClr val="dk1"/>
                </a:solidFill>
              </a:rPr>
              <a:t>. </a:t>
            </a:r>
            <a:r>
              <a:rPr lang="en" sz="1200" u="sng">
                <a:solidFill>
                  <a:schemeClr val="dk1"/>
                </a:solidFill>
              </a:rPr>
              <a:t>Now the learning rate would affect whether we find the global optima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That is, to high of a rate and we bounce around the curved bowl. A tiny learning rate, and we are (almost) guaranteed to descent eventually to the global optima, but it may take a long time.</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1" name="Shape 1731"/>
        <p:cNvGrpSpPr/>
        <p:nvPr/>
      </p:nvGrpSpPr>
      <p:grpSpPr>
        <a:xfrm>
          <a:off x="0" y="0"/>
          <a:ext cx="0" cy="0"/>
          <a:chOff x="0" y="0"/>
          <a:chExt cx="0" cy="0"/>
        </a:xfrm>
      </p:grpSpPr>
      <p:sp>
        <p:nvSpPr>
          <p:cNvPr id="1732" name="Google Shape;1732;p22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Gradient Descent</a:t>
            </a:r>
            <a:endParaRPr>
              <a:solidFill>
                <a:srgbClr val="38761D"/>
              </a:solidFill>
            </a:endParaRPr>
          </a:p>
        </p:txBody>
      </p:sp>
      <p:pic>
        <p:nvPicPr>
          <p:cNvPr id="1733" name="Google Shape;1733;p229"/>
          <p:cNvPicPr preferRelativeResize="0"/>
          <p:nvPr/>
        </p:nvPicPr>
        <p:blipFill>
          <a:blip r:embed="rId3">
            <a:alphaModFix/>
          </a:blip>
          <a:stretch>
            <a:fillRect/>
          </a:stretch>
        </p:blipFill>
        <p:spPr>
          <a:xfrm>
            <a:off x="0" y="0"/>
            <a:ext cx="1466275" cy="730575"/>
          </a:xfrm>
          <a:prstGeom prst="rect">
            <a:avLst/>
          </a:prstGeom>
          <a:noFill/>
          <a:ln>
            <a:noFill/>
          </a:ln>
        </p:spPr>
      </p:pic>
      <p:sp>
        <p:nvSpPr>
          <p:cNvPr id="1734" name="Google Shape;1734;p22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and Gradient Descent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simplified third example depicted below, the function f(x) is comprised of segments of non-linearity. In addition to a global optima, we depict a local optima which the training could dive into and converge on, overlooking the global optima. Likewise is a saddle point. This is a plateaued region of the slope. If our learning rate is too small, one might bounce back and forth on the plateau and never escape.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735" name="Google Shape;1735;p229"/>
          <p:cNvPicPr preferRelativeResize="0"/>
          <p:nvPr/>
        </p:nvPicPr>
        <p:blipFill>
          <a:blip r:embed="rId4">
            <a:alphaModFix/>
          </a:blip>
          <a:stretch>
            <a:fillRect/>
          </a:stretch>
        </p:blipFill>
        <p:spPr>
          <a:xfrm>
            <a:off x="1794050" y="2069175"/>
            <a:ext cx="5943600" cy="2847975"/>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9" name="Shape 1739"/>
        <p:cNvGrpSpPr/>
        <p:nvPr/>
      </p:nvGrpSpPr>
      <p:grpSpPr>
        <a:xfrm>
          <a:off x="0" y="0"/>
          <a:ext cx="0" cy="0"/>
          <a:chOff x="0" y="0"/>
          <a:chExt cx="0" cy="0"/>
        </a:xfrm>
      </p:grpSpPr>
      <p:sp>
        <p:nvSpPr>
          <p:cNvPr id="1740" name="Google Shape;1740;p23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Optimizer</a:t>
            </a:r>
            <a:endParaRPr>
              <a:solidFill>
                <a:srgbClr val="38761D"/>
              </a:solidFill>
            </a:endParaRPr>
          </a:p>
        </p:txBody>
      </p:sp>
      <p:pic>
        <p:nvPicPr>
          <p:cNvPr id="1741" name="Google Shape;1741;p230"/>
          <p:cNvPicPr preferRelativeResize="0"/>
          <p:nvPr/>
        </p:nvPicPr>
        <p:blipFill>
          <a:blip r:embed="rId3">
            <a:alphaModFix/>
          </a:blip>
          <a:stretch>
            <a:fillRect/>
          </a:stretch>
        </p:blipFill>
        <p:spPr>
          <a:xfrm>
            <a:off x="0" y="0"/>
            <a:ext cx="1466275" cy="730575"/>
          </a:xfrm>
          <a:prstGeom prst="rect">
            <a:avLst/>
          </a:prstGeom>
          <a:noFill/>
          <a:ln>
            <a:noFill/>
          </a:ln>
        </p:spPr>
      </p:pic>
      <p:sp>
        <p:nvSpPr>
          <p:cNvPr id="1742" name="Google Shape;1742;p23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Optimizer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In Keras, </a:t>
            </a:r>
            <a:r>
              <a:rPr b="1" lang="en" sz="1200">
                <a:solidFill>
                  <a:srgbClr val="0000FF"/>
                </a:solidFill>
              </a:rPr>
              <a:t>optimizers can be specified in two ways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As a string value</a:t>
            </a:r>
            <a:r>
              <a:rPr lang="en" sz="1200">
                <a:solidFill>
                  <a:schemeClr val="dk1"/>
                </a:solidFill>
              </a:rPr>
              <a:t> to the parameter </a:t>
            </a:r>
            <a:r>
              <a:rPr lang="en" sz="1200">
                <a:solidFill>
                  <a:srgbClr val="0D904F"/>
                </a:solidFill>
                <a:latin typeface="Consolas"/>
                <a:ea typeface="Consolas"/>
                <a:cs typeface="Consolas"/>
                <a:sym typeface="Consolas"/>
              </a:rPr>
              <a:t>optimizer</a:t>
            </a:r>
            <a:r>
              <a:rPr lang="en" sz="1200">
                <a:solidFill>
                  <a:schemeClr val="dk1"/>
                </a:solidFill>
              </a:rPr>
              <a:t> in the </a:t>
            </a:r>
            <a:r>
              <a:rPr lang="en" sz="1200">
                <a:solidFill>
                  <a:srgbClr val="0D904F"/>
                </a:solidFill>
                <a:latin typeface="Consolas"/>
                <a:ea typeface="Consolas"/>
                <a:cs typeface="Consolas"/>
                <a:sym typeface="Consolas"/>
              </a:rPr>
              <a:t>compile()</a:t>
            </a:r>
            <a:r>
              <a:rPr lang="en" sz="1200">
                <a:solidFill>
                  <a:schemeClr val="dk1"/>
                </a:solidFill>
              </a:rPr>
              <a:t> method. In this case, the selected optimizer is configured with default settings.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 optimizer can also </a:t>
            </a:r>
            <a:r>
              <a:rPr b="1" lang="en" sz="1200">
                <a:solidFill>
                  <a:srgbClr val="0000FF"/>
                </a:solidFill>
              </a:rPr>
              <a:t>be specified from the optimizer class</a:t>
            </a:r>
            <a:r>
              <a:rPr lang="en" sz="1200">
                <a:solidFill>
                  <a:schemeClr val="dk1"/>
                </a:solidFill>
              </a:rPr>
              <a:t>, and configured when the optimizer object is instantiated. In this case, the selected optimizer is configured with a learning rate of 0.01.</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43" name="Google Shape;1743;p230"/>
          <p:cNvGraphicFramePr/>
          <p:nvPr/>
        </p:nvGraphicFramePr>
        <p:xfrm>
          <a:off x="561625" y="2088438"/>
          <a:ext cx="3000000" cy="3000000"/>
        </p:xfrm>
        <a:graphic>
          <a:graphicData uri="http://schemas.openxmlformats.org/drawingml/2006/table">
            <a:tbl>
              <a:tblPr>
                <a:noFill/>
                <a:tableStyleId>{44C79E60-302F-4C3F-842E-BB4E706F5184}</a:tableStyleId>
              </a:tblPr>
              <a:tblGrid>
                <a:gridCol w="7862400"/>
              </a:tblGrid>
              <a:tr h="293925">
                <a:tc>
                  <a:txBody>
                    <a:bodyPr/>
                    <a:lstStyle/>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1744" name="Google Shape;1744;p230"/>
          <p:cNvGraphicFramePr/>
          <p:nvPr/>
        </p:nvGraphicFramePr>
        <p:xfrm>
          <a:off x="561625" y="3415913"/>
          <a:ext cx="3000000" cy="3000000"/>
        </p:xfrm>
        <a:graphic>
          <a:graphicData uri="http://schemas.openxmlformats.org/drawingml/2006/table">
            <a:tbl>
              <a:tblPr>
                <a:noFill/>
                <a:tableStyleId>{44C79E60-302F-4C3F-842E-BB4E706F5184}</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optimizers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optimizer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lr</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0.01</a:t>
                      </a:r>
                      <a:r>
                        <a:rPr lang="en" sz="1000">
                          <a:solidFill>
                            <a:srgbClr val="616161"/>
                          </a:solidFill>
                          <a:latin typeface="Consolas"/>
                          <a:ea typeface="Consolas"/>
                          <a:cs typeface="Consolas"/>
                          <a:sym typeface="Consolas"/>
                        </a:rPr>
                        <a:t>)</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8" name="Shape 1748"/>
        <p:cNvGrpSpPr/>
        <p:nvPr/>
      </p:nvGrpSpPr>
      <p:grpSpPr>
        <a:xfrm>
          <a:off x="0" y="0"/>
          <a:ext cx="0" cy="0"/>
          <a:chOff x="0" y="0"/>
          <a:chExt cx="0" cy="0"/>
        </a:xfrm>
      </p:grpSpPr>
      <p:sp>
        <p:nvSpPr>
          <p:cNvPr id="1749" name="Google Shape;1749;p23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1750" name="Google Shape;1750;p231"/>
          <p:cNvPicPr preferRelativeResize="0"/>
          <p:nvPr/>
        </p:nvPicPr>
        <p:blipFill>
          <a:blip r:embed="rId3">
            <a:alphaModFix/>
          </a:blip>
          <a:stretch>
            <a:fillRect/>
          </a:stretch>
        </p:blipFill>
        <p:spPr>
          <a:xfrm>
            <a:off x="0" y="0"/>
            <a:ext cx="1466275" cy="730575"/>
          </a:xfrm>
          <a:prstGeom prst="rect">
            <a:avLst/>
          </a:prstGeom>
          <a:noFill/>
          <a:ln>
            <a:noFill/>
          </a:ln>
        </p:spPr>
      </p:pic>
      <p:sp>
        <p:nvSpPr>
          <p:cNvPr id="1751" name="Google Shape;1751;p23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Checkpointing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Checkpointing is periodically saving the learned model parameters and current hyperparameter values during training</a:t>
            </a:r>
            <a:r>
              <a:rPr lang="en" sz="1200">
                <a:solidFill>
                  <a:schemeClr val="dk1"/>
                </a:solidFill>
              </a:rPr>
              <a:t>. There are two reasons for doing this: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To be able to resume training of a model without restarting the training (where it left off).</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Identify a past point training that the model gave the best results.</a:t>
            </a:r>
            <a:endParaRPr b="1">
              <a:solidFill>
                <a:srgbClr val="38761D"/>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former case </a:t>
            </a:r>
            <a:r>
              <a:rPr lang="en" sz="1200" u="sng">
                <a:solidFill>
                  <a:schemeClr val="dk1"/>
                </a:solidFill>
              </a:rPr>
              <a:t>(resume training), for resource management one may split the training across sessions</a:t>
            </a:r>
            <a:r>
              <a:rPr lang="en" sz="1200">
                <a:solidFill>
                  <a:schemeClr val="dk1"/>
                </a:solidFill>
              </a:rPr>
              <a:t>. For example, one might reserve (or be authorized) one hour a day for training. At the end of the one hour training each day, the training is checkpointed. The following day, training is resume by restoring from the checkpoint.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4"/>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Depthwise Separable Convolution</a:t>
            </a:r>
            <a:endParaRPr>
              <a:solidFill>
                <a:srgbClr val="38761D"/>
              </a:solidFill>
            </a:endParaRPr>
          </a:p>
        </p:txBody>
      </p:sp>
      <p:pic>
        <p:nvPicPr>
          <p:cNvPr id="217" name="Google Shape;217;p34"/>
          <p:cNvPicPr preferRelativeResize="0"/>
          <p:nvPr/>
        </p:nvPicPr>
        <p:blipFill>
          <a:blip r:embed="rId3">
            <a:alphaModFix/>
          </a:blip>
          <a:stretch>
            <a:fillRect/>
          </a:stretch>
        </p:blipFill>
        <p:spPr>
          <a:xfrm>
            <a:off x="0" y="0"/>
            <a:ext cx="1466275" cy="730575"/>
          </a:xfrm>
          <a:prstGeom prst="rect">
            <a:avLst/>
          </a:prstGeom>
          <a:noFill/>
          <a:ln>
            <a:noFill/>
          </a:ln>
        </p:spPr>
      </p:pic>
      <p:sp>
        <p:nvSpPr>
          <p:cNvPr id="218" name="Google Shape;218;p34"/>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rPr>
              <a:t>Depthwise Separable Convolution</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 depthwise separable convolution is used where a convolution </a:t>
            </a:r>
            <a:r>
              <a:rPr b="1" lang="en" sz="1200">
                <a:solidFill>
                  <a:srgbClr val="0000FF"/>
                </a:solidFill>
              </a:rPr>
              <a:t>cannot be factored into a spatial separable convolution without representational loss</a:t>
            </a:r>
            <a:r>
              <a:rPr lang="en" sz="1200">
                <a:solidFill>
                  <a:schemeClr val="dk1"/>
                </a:solidFill>
              </a:rPr>
              <a:t>. A depthwise spatial convolution factors a 2D kernel into two 2D kernels, where the first is a depthwise convolution and the second is a pointwise convolution.</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5" name="Shape 1755"/>
        <p:cNvGrpSpPr/>
        <p:nvPr/>
      </p:nvGrpSpPr>
      <p:grpSpPr>
        <a:xfrm>
          <a:off x="0" y="0"/>
          <a:ext cx="0" cy="0"/>
          <a:chOff x="0" y="0"/>
          <a:chExt cx="0" cy="0"/>
        </a:xfrm>
      </p:grpSpPr>
      <p:sp>
        <p:nvSpPr>
          <p:cNvPr id="1756" name="Google Shape;1756;p23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and Pre-built Models</a:t>
            </a:r>
            <a:endParaRPr>
              <a:solidFill>
                <a:srgbClr val="38761D"/>
              </a:solidFill>
            </a:endParaRPr>
          </a:p>
        </p:txBody>
      </p:sp>
      <p:pic>
        <p:nvPicPr>
          <p:cNvPr id="1757" name="Google Shape;1757;p232"/>
          <p:cNvPicPr preferRelativeResize="0"/>
          <p:nvPr/>
        </p:nvPicPr>
        <p:blipFill>
          <a:blip r:embed="rId3">
            <a:alphaModFix/>
          </a:blip>
          <a:stretch>
            <a:fillRect/>
          </a:stretch>
        </p:blipFill>
        <p:spPr>
          <a:xfrm>
            <a:off x="0" y="0"/>
            <a:ext cx="1466275" cy="730575"/>
          </a:xfrm>
          <a:prstGeom prst="rect">
            <a:avLst/>
          </a:prstGeom>
          <a:noFill/>
          <a:ln>
            <a:noFill/>
          </a:ln>
        </p:spPr>
      </p:pic>
      <p:sp>
        <p:nvSpPr>
          <p:cNvPr id="1758" name="Google Shape;1758;p23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Pre-Built Models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chemeClr val="dk1"/>
                </a:solidFill>
              </a:rPr>
              <a:t>Keras</a:t>
            </a:r>
            <a:r>
              <a:rPr lang="en" sz="1200">
                <a:solidFill>
                  <a:schemeClr val="dk1"/>
                </a:solidFill>
              </a:rPr>
              <a:t> framework comes with a number of </a:t>
            </a:r>
            <a:r>
              <a:rPr b="1" lang="en" sz="1200">
                <a:solidFill>
                  <a:srgbClr val="0000FF"/>
                </a:solidFill>
              </a:rPr>
              <a:t>pre-built models</a:t>
            </a:r>
            <a:r>
              <a:rPr lang="en" sz="1200">
                <a:solidFill>
                  <a:schemeClr val="dk1"/>
                </a:solidFill>
              </a:rPr>
              <a:t>, which you can </a:t>
            </a:r>
            <a:r>
              <a:rPr b="1" lang="en" sz="1200">
                <a:solidFill>
                  <a:srgbClr val="0000FF"/>
                </a:solidFill>
              </a:rPr>
              <a:t>use either as-is to train a new model, or modify and/or fine-tune for transfer learning</a:t>
            </a:r>
            <a:r>
              <a:rPr lang="en" sz="1200">
                <a:solidFill>
                  <a:schemeClr val="dk1"/>
                </a:solidFill>
              </a:rPr>
              <a:t>. These models are based on best-in-class models for image classification, which have been award winning models in competitions like ImageNet.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pre-built model architectures include: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2286000" rtl="0" algn="l">
              <a:lnSpc>
                <a:spcPct val="115000"/>
              </a:lnSpc>
              <a:spcBef>
                <a:spcPts val="0"/>
              </a:spcBef>
              <a:spcAft>
                <a:spcPts val="0"/>
              </a:spcAft>
              <a:buNone/>
            </a:pPr>
            <a:r>
              <a:rPr lang="en" sz="1100">
                <a:solidFill>
                  <a:schemeClr val="dk1"/>
                </a:solidFill>
              </a:rPr>
              <a:t>	</a:t>
            </a:r>
            <a:r>
              <a:rPr b="1" i="1" lang="en" sz="1100">
                <a:solidFill>
                  <a:srgbClr val="0D904F"/>
                </a:solidFill>
              </a:rPr>
              <a:t>Sequential CNN</a:t>
            </a:r>
            <a:endParaRPr b="1" i="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VGG16, VGG19</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Residual CNN</a:t>
            </a:r>
            <a:endParaRPr b="1" i="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ResNet</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Wide Layer CNN</a:t>
            </a:r>
            <a:br>
              <a:rPr b="1" lang="en" sz="1100">
                <a:solidFill>
                  <a:srgbClr val="0D904F"/>
                </a:solidFill>
              </a:rPr>
            </a:br>
            <a:r>
              <a:rPr b="1" lang="en" sz="1100">
                <a:solidFill>
                  <a:srgbClr val="0D904F"/>
                </a:solidFill>
              </a:rPr>
              <a:t>		ResNeXt, Inception</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Advanced CNN</a:t>
            </a:r>
            <a:br>
              <a:rPr b="1" lang="en" sz="1100">
                <a:solidFill>
                  <a:srgbClr val="0D904F"/>
                </a:solidFill>
              </a:rPr>
            </a:br>
            <a:r>
              <a:rPr b="1" lang="en" sz="1100">
                <a:solidFill>
                  <a:srgbClr val="0D904F"/>
                </a:solidFill>
              </a:rPr>
              <a:t>		DenseNet, Xception, NASNet</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Mobile</a:t>
            </a:r>
            <a:endParaRPr b="1" i="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MobileNet</a:t>
            </a:r>
            <a:endParaRPr b="1" sz="1100">
              <a:solidFill>
                <a:srgbClr val="0D904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2" name="Shape 1762"/>
        <p:cNvGrpSpPr/>
        <p:nvPr/>
      </p:nvGrpSpPr>
      <p:grpSpPr>
        <a:xfrm>
          <a:off x="0" y="0"/>
          <a:ext cx="0" cy="0"/>
          <a:chOff x="0" y="0"/>
          <a:chExt cx="0" cy="0"/>
        </a:xfrm>
      </p:grpSpPr>
      <p:sp>
        <p:nvSpPr>
          <p:cNvPr id="1763" name="Google Shape;1763;p23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and Pre-built Models</a:t>
            </a:r>
            <a:endParaRPr>
              <a:solidFill>
                <a:srgbClr val="38761D"/>
              </a:solidFill>
            </a:endParaRPr>
          </a:p>
        </p:txBody>
      </p:sp>
      <p:pic>
        <p:nvPicPr>
          <p:cNvPr id="1764" name="Google Shape;1764;p233"/>
          <p:cNvPicPr preferRelativeResize="0"/>
          <p:nvPr/>
        </p:nvPicPr>
        <p:blipFill>
          <a:blip r:embed="rId3">
            <a:alphaModFix/>
          </a:blip>
          <a:stretch>
            <a:fillRect/>
          </a:stretch>
        </p:blipFill>
        <p:spPr>
          <a:xfrm>
            <a:off x="0" y="0"/>
            <a:ext cx="1466275" cy="730575"/>
          </a:xfrm>
          <a:prstGeom prst="rect">
            <a:avLst/>
          </a:prstGeom>
          <a:noFill/>
          <a:ln>
            <a:noFill/>
          </a:ln>
        </p:spPr>
      </p:pic>
      <p:sp>
        <p:nvSpPr>
          <p:cNvPr id="1765" name="Google Shape;1765;p23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Importing Pre-Built Models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pre-built Keras models are imported from the </a:t>
            </a:r>
            <a:r>
              <a:rPr lang="en" sz="1200">
                <a:solidFill>
                  <a:srgbClr val="0D904F"/>
                </a:solidFill>
                <a:latin typeface="Consolas"/>
                <a:ea typeface="Consolas"/>
                <a:cs typeface="Consolas"/>
                <a:sym typeface="Consolas"/>
              </a:rPr>
              <a:t>keras.applications</a:t>
            </a:r>
            <a:r>
              <a:rPr lang="en" sz="1200">
                <a:solidFill>
                  <a:schemeClr val="dk1"/>
                </a:solidFill>
              </a:rPr>
              <a:t> module. Below are some examples: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66" name="Google Shape;1766;p233"/>
          <p:cNvGraphicFramePr/>
          <p:nvPr/>
        </p:nvGraphicFramePr>
        <p:xfrm>
          <a:off x="505550" y="1776988"/>
          <a:ext cx="3000000" cy="3000000"/>
        </p:xfrm>
        <a:graphic>
          <a:graphicData uri="http://schemas.openxmlformats.org/drawingml/2006/table">
            <a:tbl>
              <a:tblPr>
                <a:noFill/>
                <a:tableStyleId>{44C79E60-302F-4C3F-842E-BB4E706F5184}</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VGG16</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VGG19</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InceptionV3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InceptionResNetV2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DenseNet121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DenseNet169</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DenseNet201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Xception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NASNetLarge</a:t>
                      </a:r>
                      <a:endParaRPr sz="1000">
                        <a:solidFill>
                          <a:srgbClr val="3367D6"/>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NASNetMobile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MobileNet</a:t>
                      </a:r>
                      <a:endParaRPr sz="1000">
                        <a:solidFill>
                          <a:srgbClr val="3367D6"/>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0" name="Shape 1770"/>
        <p:cNvGrpSpPr/>
        <p:nvPr/>
      </p:nvGrpSpPr>
      <p:grpSpPr>
        <a:xfrm>
          <a:off x="0" y="0"/>
          <a:ext cx="0" cy="0"/>
          <a:chOff x="0" y="0"/>
          <a:chExt cx="0" cy="0"/>
        </a:xfrm>
      </p:grpSpPr>
      <p:sp>
        <p:nvSpPr>
          <p:cNvPr id="1771" name="Google Shape;1771;p23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a:t>
            </a:r>
            <a:r>
              <a:rPr lang="en">
                <a:solidFill>
                  <a:srgbClr val="38761D"/>
                </a:solidFill>
              </a:rPr>
              <a:t>re-built Models</a:t>
            </a:r>
            <a:endParaRPr>
              <a:solidFill>
                <a:srgbClr val="38761D"/>
              </a:solidFill>
            </a:endParaRPr>
          </a:p>
        </p:txBody>
      </p:sp>
      <p:pic>
        <p:nvPicPr>
          <p:cNvPr id="1772" name="Google Shape;1772;p234"/>
          <p:cNvPicPr preferRelativeResize="0"/>
          <p:nvPr/>
        </p:nvPicPr>
        <p:blipFill>
          <a:blip r:embed="rId3">
            <a:alphaModFix/>
          </a:blip>
          <a:stretch>
            <a:fillRect/>
          </a:stretch>
        </p:blipFill>
        <p:spPr>
          <a:xfrm>
            <a:off x="0" y="0"/>
            <a:ext cx="1466275" cy="730575"/>
          </a:xfrm>
          <a:prstGeom prst="rect">
            <a:avLst/>
          </a:prstGeom>
          <a:noFill/>
          <a:ln>
            <a:noFill/>
          </a:ln>
        </p:spPr>
      </p:pic>
      <p:sp>
        <p:nvSpPr>
          <p:cNvPr id="1773" name="Google Shape;1773;p23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Base Model</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b="1" lang="en" sz="1200">
                <a:solidFill>
                  <a:srgbClr val="0000FF"/>
                </a:solidFill>
              </a:rPr>
              <a:t>By default, the pre-built models are complete but untrained</a:t>
            </a:r>
            <a:r>
              <a:rPr lang="en" sz="1200">
                <a:solidFill>
                  <a:schemeClr val="dk1"/>
                </a:solidFill>
              </a:rPr>
              <a:t> (i.e., the weights and biases are randomly initialized). Each untrained pre-built model is configured for a specific input shape and number of output classes. In </a:t>
            </a:r>
            <a:r>
              <a:rPr lang="en" sz="1200" u="sng">
                <a:solidFill>
                  <a:schemeClr val="dk1"/>
                </a:solidFill>
              </a:rPr>
              <a:t>most cases the input shape is either (224, 224, 3) or (299, 299, 3)</a:t>
            </a:r>
            <a:r>
              <a:rPr lang="en" sz="1200">
                <a:solidFill>
                  <a:schemeClr val="dk1"/>
                </a:solidFill>
              </a:rPr>
              <a:t>. The models </a:t>
            </a:r>
            <a:r>
              <a:rPr lang="en" sz="1200" u="sng">
                <a:solidFill>
                  <a:schemeClr val="dk1"/>
                </a:solidFill>
              </a:rPr>
              <a:t>will also take input in channel first format as in (3, 224, 224) and (3, 299, 299)</a:t>
            </a:r>
            <a:r>
              <a:rPr lang="en" sz="1200">
                <a:solidFill>
                  <a:schemeClr val="dk1"/>
                </a:solidFill>
              </a:rPr>
              <a:t>. In most cases, the number of output classes is 1000.</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774" name="Google Shape;1774;p234"/>
          <p:cNvPicPr preferRelativeResize="0"/>
          <p:nvPr/>
        </p:nvPicPr>
        <p:blipFill>
          <a:blip r:embed="rId4">
            <a:alphaModFix/>
          </a:blip>
          <a:stretch>
            <a:fillRect/>
          </a:stretch>
        </p:blipFill>
        <p:spPr>
          <a:xfrm>
            <a:off x="1794050" y="2133600"/>
            <a:ext cx="5943600" cy="300990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8" name="Shape 1778"/>
        <p:cNvGrpSpPr/>
        <p:nvPr/>
      </p:nvGrpSpPr>
      <p:grpSpPr>
        <a:xfrm>
          <a:off x="0" y="0"/>
          <a:ext cx="0" cy="0"/>
          <a:chOff x="0" y="0"/>
          <a:chExt cx="0" cy="0"/>
        </a:xfrm>
      </p:grpSpPr>
      <p:sp>
        <p:nvSpPr>
          <p:cNvPr id="1779" name="Google Shape;1779;p23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Pre-built Models</a:t>
            </a:r>
            <a:endParaRPr>
              <a:solidFill>
                <a:srgbClr val="38761D"/>
              </a:solidFill>
            </a:endParaRPr>
          </a:p>
        </p:txBody>
      </p:sp>
      <p:pic>
        <p:nvPicPr>
          <p:cNvPr id="1780" name="Google Shape;1780;p235"/>
          <p:cNvPicPr preferRelativeResize="0"/>
          <p:nvPr/>
        </p:nvPicPr>
        <p:blipFill>
          <a:blip r:embed="rId3">
            <a:alphaModFix/>
          </a:blip>
          <a:stretch>
            <a:fillRect/>
          </a:stretch>
        </p:blipFill>
        <p:spPr>
          <a:xfrm>
            <a:off x="0" y="0"/>
            <a:ext cx="1466275" cy="730575"/>
          </a:xfrm>
          <a:prstGeom prst="rect">
            <a:avLst/>
          </a:prstGeom>
          <a:noFill/>
          <a:ln>
            <a:noFill/>
          </a:ln>
        </p:spPr>
      </p:pic>
      <p:sp>
        <p:nvSpPr>
          <p:cNvPr id="1781" name="Google Shape;1781;p23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Compiling the Base Model</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pre-built models </a:t>
            </a:r>
            <a:r>
              <a:rPr b="1" lang="en" sz="1200">
                <a:solidFill>
                  <a:srgbClr val="0000FF"/>
                </a:solidFill>
              </a:rPr>
              <a:t>do not have an assigned loss function and optimizer</a:t>
            </a:r>
            <a:r>
              <a:rPr lang="en" sz="1200">
                <a:solidFill>
                  <a:schemeClr val="dk1"/>
                </a:solidFill>
              </a:rPr>
              <a:t>. Prior to using them, one must issue the </a:t>
            </a:r>
            <a:r>
              <a:rPr lang="en" sz="1200">
                <a:solidFill>
                  <a:srgbClr val="0D904F"/>
                </a:solidFill>
                <a:latin typeface="Consolas"/>
                <a:ea typeface="Consolas"/>
                <a:cs typeface="Consolas"/>
                <a:sym typeface="Consolas"/>
              </a:rPr>
              <a:t>compile()</a:t>
            </a:r>
            <a:r>
              <a:rPr lang="en" sz="1200">
                <a:solidFill>
                  <a:schemeClr val="dk1"/>
                </a:solidFill>
              </a:rPr>
              <a:t> method to assign the loss, optimizer and performance measurements.</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82" name="Google Shape;1782;p235"/>
          <p:cNvGraphicFramePr/>
          <p:nvPr/>
        </p:nvGraphicFramePr>
        <p:xfrm>
          <a:off x="543875" y="2169713"/>
          <a:ext cx="3000000" cy="3000000"/>
        </p:xfrm>
        <a:graphic>
          <a:graphicData uri="http://schemas.openxmlformats.org/drawingml/2006/table">
            <a:tbl>
              <a:tblPr>
                <a:noFill/>
                <a:tableStyleId>{44C79E60-302F-4C3F-842E-BB4E706F5184}</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Get a pre-built ResNet50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train the model</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6" name="Shape 1786"/>
        <p:cNvGrpSpPr/>
        <p:nvPr/>
      </p:nvGrpSpPr>
      <p:grpSpPr>
        <a:xfrm>
          <a:off x="0" y="0"/>
          <a:ext cx="0" cy="0"/>
          <a:chOff x="0" y="0"/>
          <a:chExt cx="0" cy="0"/>
        </a:xfrm>
      </p:grpSpPr>
      <p:sp>
        <p:nvSpPr>
          <p:cNvPr id="1787" name="Google Shape;1787;p23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1788" name="Google Shape;1788;p236"/>
          <p:cNvPicPr preferRelativeResize="0"/>
          <p:nvPr/>
        </p:nvPicPr>
        <p:blipFill>
          <a:blip r:embed="rId3">
            <a:alphaModFix/>
          </a:blip>
          <a:stretch>
            <a:fillRect/>
          </a:stretch>
        </p:blipFill>
        <p:spPr>
          <a:xfrm>
            <a:off x="0" y="0"/>
            <a:ext cx="1466275" cy="730575"/>
          </a:xfrm>
          <a:prstGeom prst="rect">
            <a:avLst/>
          </a:prstGeom>
          <a:noFill/>
          <a:ln>
            <a:noFill/>
          </a:ln>
        </p:spPr>
      </p:pic>
      <p:sp>
        <p:nvSpPr>
          <p:cNvPr id="1789" name="Google Shape;1789;p23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Pre-trained Models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All of the </a:t>
            </a:r>
            <a:r>
              <a:rPr b="1" lang="en" sz="1200">
                <a:solidFill>
                  <a:srgbClr val="0000FF"/>
                </a:solidFill>
              </a:rPr>
              <a:t>pre-built models come with weights and biases pre-trained from</a:t>
            </a:r>
            <a:r>
              <a:rPr b="1" i="1" lang="en" sz="1200">
                <a:solidFill>
                  <a:srgbClr val="0000FF"/>
                </a:solidFill>
              </a:rPr>
              <a:t> ImageNet 2012</a:t>
            </a:r>
            <a:r>
              <a:rPr b="1" lang="en" sz="1200">
                <a:solidFill>
                  <a:srgbClr val="0000FF"/>
                </a:solidFill>
              </a:rPr>
              <a:t> dataset;</a:t>
            </a:r>
            <a:r>
              <a:rPr lang="en" sz="1200">
                <a:solidFill>
                  <a:schemeClr val="dk1"/>
                </a:solidFill>
              </a:rPr>
              <a:t> which is a dataset of 1.2 million images across 1000 classes. If your need is simply to predict if an image is within the 1000 classes of </a:t>
            </a:r>
            <a:r>
              <a:rPr i="1" lang="en" sz="1200">
                <a:solidFill>
                  <a:schemeClr val="dk1"/>
                </a:solidFill>
              </a:rPr>
              <a:t>ImageNet</a:t>
            </a:r>
            <a:r>
              <a:rPr lang="en" sz="1200">
                <a:solidFill>
                  <a:schemeClr val="dk1"/>
                </a:solidFill>
              </a:rPr>
              <a:t> dataset, then one can use the pre-trained pre-built models as-is.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790" name="Google Shape;1790;p236"/>
          <p:cNvGraphicFramePr/>
          <p:nvPr/>
        </p:nvGraphicFramePr>
        <p:xfrm>
          <a:off x="553475" y="1930263"/>
          <a:ext cx="3000000" cy="3000000"/>
        </p:xfrm>
        <a:graphic>
          <a:graphicData uri="http://schemas.openxmlformats.org/drawingml/2006/table">
            <a:tbl>
              <a:tblPr>
                <a:noFill/>
                <a:tableStyleId>{44C79E60-302F-4C3F-842E-BB4E706F5184}</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from</a:t>
                      </a:r>
                      <a:r>
                        <a:rPr lang="en" sz="800">
                          <a:solidFill>
                            <a:schemeClr val="dk1"/>
                          </a:solidFill>
                          <a:latin typeface="Consolas"/>
                          <a:ea typeface="Consolas"/>
                          <a:cs typeface="Consolas"/>
                          <a:sym typeface="Consolas"/>
                        </a:rPr>
                        <a:t> keras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applications </a:t>
                      </a: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ResNet50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from</a:t>
                      </a:r>
                      <a:r>
                        <a:rPr lang="en" sz="800">
                          <a:solidFill>
                            <a:schemeClr val="dk1"/>
                          </a:solidFill>
                          <a:latin typeface="Consolas"/>
                          <a:ea typeface="Consolas"/>
                          <a:cs typeface="Consolas"/>
                          <a:sym typeface="Consolas"/>
                        </a:rPr>
                        <a:t> keras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applications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resnet </a:t>
                      </a: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preprocess_input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decode_predictions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Get a pre-built ResNet50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model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ResNet50</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weights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'imagenet'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Read the image into memory as a numpy array</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imread</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'elephant.jpg'</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IMREAD_COLOR</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Resize the image to fit the input shape of ResNet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INTER_LINEAR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Preprocess the image using the same image processing used by the pre-built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preprocess_input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Reshape from (224, 224, 3) to (1, 224, 224, 3) for the predict() method</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Call the predict() method to classify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predictions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predict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Display the class name based on the predicted label using the decode function for</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the built-in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print</a:t>
                      </a:r>
                      <a:r>
                        <a:rPr lang="en" sz="800">
                          <a:solidFill>
                            <a:srgbClr val="616161"/>
                          </a:solidFill>
                          <a:latin typeface="Consolas"/>
                          <a:ea typeface="Consolas"/>
                          <a:cs typeface="Consolas"/>
                          <a:sym typeface="Consolas"/>
                        </a:rPr>
                        <a:t>(</a:t>
                      </a:r>
                      <a:r>
                        <a:rPr lang="en" sz="800">
                          <a:solidFill>
                            <a:schemeClr val="dk1"/>
                          </a:solidFill>
                          <a:highlight>
                            <a:srgbClr val="FFFFFF"/>
                          </a:highlight>
                          <a:latin typeface="Consolas"/>
                          <a:ea typeface="Consolas"/>
                          <a:cs typeface="Consolas"/>
                          <a:sym typeface="Consolas"/>
                        </a:rPr>
                        <a:t>decode_predictions</a:t>
                      </a:r>
                      <a:r>
                        <a:rPr lang="en" sz="800">
                          <a:solidFill>
                            <a:srgbClr val="616161"/>
                          </a:solidFill>
                          <a:highlight>
                            <a:srgbClr val="FFFFFF"/>
                          </a:highlight>
                          <a:latin typeface="Consolas"/>
                          <a:ea typeface="Consolas"/>
                          <a:cs typeface="Consolas"/>
                          <a:sym typeface="Consolas"/>
                        </a:rPr>
                        <a:t>(</a:t>
                      </a:r>
                      <a:r>
                        <a:rPr lang="en" sz="800">
                          <a:solidFill>
                            <a:schemeClr val="dk1"/>
                          </a:solidFill>
                          <a:highlight>
                            <a:srgbClr val="FFFFFF"/>
                          </a:highlight>
                          <a:latin typeface="Consolas"/>
                          <a:ea typeface="Consolas"/>
                          <a:cs typeface="Consolas"/>
                          <a:sym typeface="Consolas"/>
                        </a:rPr>
                        <a:t>preds</a:t>
                      </a:r>
                      <a:r>
                        <a:rPr lang="en" sz="800">
                          <a:solidFill>
                            <a:srgbClr val="616161"/>
                          </a:solidFill>
                          <a:highlight>
                            <a:srgbClr val="FFFFFF"/>
                          </a:highlight>
                          <a:latin typeface="Consolas"/>
                          <a:ea typeface="Consolas"/>
                          <a:cs typeface="Consolas"/>
                          <a:sym typeface="Consolas"/>
                        </a:rPr>
                        <a:t>,</a:t>
                      </a:r>
                      <a:r>
                        <a:rPr lang="en" sz="800">
                          <a:solidFill>
                            <a:schemeClr val="dk1"/>
                          </a:solidFill>
                          <a:highlight>
                            <a:srgbClr val="FFFFFF"/>
                          </a:highlight>
                          <a:latin typeface="Consolas"/>
                          <a:ea typeface="Consolas"/>
                          <a:cs typeface="Consolas"/>
                          <a:sym typeface="Consolas"/>
                        </a:rPr>
                        <a:t> top</a:t>
                      </a:r>
                      <a:r>
                        <a:rPr lang="en" sz="800">
                          <a:solidFill>
                            <a:srgbClr val="616161"/>
                          </a:solidFill>
                          <a:highlight>
                            <a:srgbClr val="FFFFFF"/>
                          </a:highlight>
                          <a:latin typeface="Consolas"/>
                          <a:ea typeface="Consolas"/>
                          <a:cs typeface="Consolas"/>
                          <a:sym typeface="Consolas"/>
                        </a:rPr>
                        <a:t>=</a:t>
                      </a:r>
                      <a:r>
                        <a:rPr lang="en" sz="800">
                          <a:solidFill>
                            <a:srgbClr val="C53929"/>
                          </a:solidFill>
                          <a:latin typeface="Consolas"/>
                          <a:ea typeface="Consolas"/>
                          <a:cs typeface="Consolas"/>
                          <a:sym typeface="Consolas"/>
                        </a:rPr>
                        <a:t>3</a:t>
                      </a:r>
                      <a:r>
                        <a:rPr lang="en" sz="800">
                          <a:solidFill>
                            <a:srgbClr val="616161"/>
                          </a:solidFill>
                          <a:highlight>
                            <a:srgbClr val="FFFFFF"/>
                          </a:highlight>
                          <a:latin typeface="Consolas"/>
                          <a:ea typeface="Consolas"/>
                          <a:cs typeface="Consolas"/>
                          <a:sym typeface="Consolas"/>
                        </a:rPr>
                        <a:t>))</a:t>
                      </a:r>
                      <a:endParaRPr sz="8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4" name="Shape 1794"/>
        <p:cNvGrpSpPr/>
        <p:nvPr/>
      </p:nvGrpSpPr>
      <p:grpSpPr>
        <a:xfrm>
          <a:off x="0" y="0"/>
          <a:ext cx="0" cy="0"/>
          <a:chOff x="0" y="0"/>
          <a:chExt cx="0" cy="0"/>
        </a:xfrm>
      </p:grpSpPr>
      <p:sp>
        <p:nvSpPr>
          <p:cNvPr id="1795" name="Google Shape;1795;p23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1796" name="Google Shape;1796;p237"/>
          <p:cNvPicPr preferRelativeResize="0"/>
          <p:nvPr/>
        </p:nvPicPr>
        <p:blipFill>
          <a:blip r:embed="rId3">
            <a:alphaModFix/>
          </a:blip>
          <a:stretch>
            <a:fillRect/>
          </a:stretch>
        </p:blipFill>
        <p:spPr>
          <a:xfrm>
            <a:off x="0" y="0"/>
            <a:ext cx="1466275" cy="730575"/>
          </a:xfrm>
          <a:prstGeom prst="rect">
            <a:avLst/>
          </a:prstGeom>
          <a:noFill/>
          <a:ln>
            <a:noFill/>
          </a:ln>
        </p:spPr>
      </p:pic>
      <p:sp>
        <p:nvSpPr>
          <p:cNvPr id="1797" name="Google Shape;1797;p23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New Classifier</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final classifier layer in all the pre-built models can be removed and replaced with a new classifier</a:t>
            </a:r>
            <a:r>
              <a:rPr lang="en" sz="1200">
                <a:solidFill>
                  <a:schemeClr val="dk1"/>
                </a:solidFill>
              </a:rPr>
              <a:t>. The </a:t>
            </a:r>
            <a:r>
              <a:rPr lang="en" sz="1200" u="sng">
                <a:solidFill>
                  <a:schemeClr val="dk1"/>
                </a:solidFill>
              </a:rPr>
              <a:t>new classifier can then be used to train the pre-built model for a new dataset and set of classes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rgbClr val="0000FF"/>
                </a:solidFill>
              </a:rPr>
              <a:t>T</a:t>
            </a:r>
            <a:r>
              <a:rPr b="1" lang="en" sz="1200">
                <a:solidFill>
                  <a:srgbClr val="0000FF"/>
                </a:solidFill>
              </a:rPr>
              <a:t>he classifier layer is referred to as the top layer.</a:t>
            </a:r>
            <a:r>
              <a:rPr lang="en" sz="1200">
                <a:solidFill>
                  <a:schemeClr val="dk1"/>
                </a:solidFill>
              </a:rPr>
              <a:t> When instantiating an instance of a pre-built model:</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7500" lvl="0" marL="457200" rtl="0" algn="l">
              <a:lnSpc>
                <a:spcPct val="115000"/>
              </a:lnSpc>
              <a:spcBef>
                <a:spcPts val="0"/>
              </a:spcBef>
              <a:spcAft>
                <a:spcPts val="0"/>
              </a:spcAft>
              <a:buSzPts val="1400"/>
              <a:buChar char="●"/>
            </a:pPr>
            <a:r>
              <a:rPr lang="en">
                <a:solidFill>
                  <a:schemeClr val="dk1"/>
                </a:solidFill>
              </a:rPr>
              <a:t>Set the parameter </a:t>
            </a:r>
            <a:r>
              <a:rPr lang="en">
                <a:solidFill>
                  <a:srgbClr val="0D904F"/>
                </a:solidFill>
                <a:latin typeface="Consolas"/>
                <a:ea typeface="Consolas"/>
                <a:cs typeface="Consolas"/>
                <a:sym typeface="Consolas"/>
              </a:rPr>
              <a:t>include_top</a:t>
            </a:r>
            <a:r>
              <a:rPr lang="en">
                <a:solidFill>
                  <a:schemeClr val="dk1"/>
                </a:solidFill>
              </a:rPr>
              <a:t> to </a:t>
            </a:r>
            <a:r>
              <a:rPr lang="en">
                <a:solidFill>
                  <a:srgbClr val="0D904F"/>
                </a:solidFill>
                <a:latin typeface="Consolas"/>
                <a:ea typeface="Consolas"/>
                <a:cs typeface="Consolas"/>
                <a:sym typeface="Consolas"/>
              </a:rPr>
              <a:t>False</a:t>
            </a:r>
            <a:r>
              <a:rPr lang="en">
                <a:solidFill>
                  <a:schemeClr val="dk1"/>
                </a:solidFill>
              </a:rPr>
              <a:t> to get an instance without the classifier. </a:t>
            </a:r>
            <a:endParaRPr>
              <a:solidFill>
                <a:schemeClr val="dk1"/>
              </a:solidFill>
            </a:endParaRPr>
          </a:p>
          <a:p>
            <a:pPr indent="-317500" lvl="0" marL="457200" rtl="0" algn="l">
              <a:lnSpc>
                <a:spcPct val="115000"/>
              </a:lnSpc>
              <a:spcBef>
                <a:spcPts val="0"/>
              </a:spcBef>
              <a:spcAft>
                <a:spcPts val="0"/>
              </a:spcAft>
              <a:buSzPts val="1400"/>
              <a:buChar char="●"/>
            </a:pPr>
            <a:r>
              <a:rPr lang="en">
                <a:solidFill>
                  <a:schemeClr val="dk1"/>
                </a:solidFill>
              </a:rPr>
              <a:t>When the </a:t>
            </a:r>
            <a:r>
              <a:rPr lang="en">
                <a:solidFill>
                  <a:srgbClr val="0D904F"/>
                </a:solidFill>
                <a:latin typeface="Consolas"/>
                <a:ea typeface="Consolas"/>
                <a:cs typeface="Consolas"/>
                <a:sym typeface="Consolas"/>
              </a:rPr>
              <a:t>include_top=False</a:t>
            </a:r>
            <a:r>
              <a:rPr lang="en">
                <a:solidFill>
                  <a:schemeClr val="dk1"/>
                </a:solidFill>
              </a:rPr>
              <a:t>, one can also reset the input shape of the model with the parameter </a:t>
            </a:r>
            <a:r>
              <a:rPr lang="en">
                <a:solidFill>
                  <a:srgbClr val="0D904F"/>
                </a:solidFill>
                <a:latin typeface="Consolas"/>
                <a:ea typeface="Consolas"/>
                <a:cs typeface="Consolas"/>
                <a:sym typeface="Consolas"/>
              </a:rPr>
              <a:t>input_shape</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1" name="Shape 1801"/>
        <p:cNvGrpSpPr/>
        <p:nvPr/>
      </p:nvGrpSpPr>
      <p:grpSpPr>
        <a:xfrm>
          <a:off x="0" y="0"/>
          <a:ext cx="0" cy="0"/>
          <a:chOff x="0" y="0"/>
          <a:chExt cx="0" cy="0"/>
        </a:xfrm>
      </p:grpSpPr>
      <p:sp>
        <p:nvSpPr>
          <p:cNvPr id="1802" name="Google Shape;1802;p23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1803" name="Google Shape;1803;p238"/>
          <p:cNvPicPr preferRelativeResize="0"/>
          <p:nvPr/>
        </p:nvPicPr>
        <p:blipFill>
          <a:blip r:embed="rId3">
            <a:alphaModFix/>
          </a:blip>
          <a:stretch>
            <a:fillRect/>
          </a:stretch>
        </p:blipFill>
        <p:spPr>
          <a:xfrm>
            <a:off x="0" y="0"/>
            <a:ext cx="1466275" cy="730575"/>
          </a:xfrm>
          <a:prstGeom prst="rect">
            <a:avLst/>
          </a:prstGeom>
          <a:noFill/>
          <a:ln>
            <a:noFill/>
          </a:ln>
        </p:spPr>
      </p:pic>
      <p:sp>
        <p:nvSpPr>
          <p:cNvPr id="1804" name="Google Shape;1804;p23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Reconfiguring a Pre-Built Model</a:t>
            </a:r>
            <a:endParaRPr b="1" sz="1200">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805" name="Google Shape;1805;p238"/>
          <p:cNvPicPr preferRelativeResize="0"/>
          <p:nvPr/>
        </p:nvPicPr>
        <p:blipFill>
          <a:blip r:embed="rId4">
            <a:alphaModFix/>
          </a:blip>
          <a:stretch>
            <a:fillRect/>
          </a:stretch>
        </p:blipFill>
        <p:spPr>
          <a:xfrm>
            <a:off x="2001000" y="1119800"/>
            <a:ext cx="5943600" cy="3819525"/>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9" name="Shape 1809"/>
        <p:cNvGrpSpPr/>
        <p:nvPr/>
      </p:nvGrpSpPr>
      <p:grpSpPr>
        <a:xfrm>
          <a:off x="0" y="0"/>
          <a:ext cx="0" cy="0"/>
          <a:chOff x="0" y="0"/>
          <a:chExt cx="0" cy="0"/>
        </a:xfrm>
      </p:grpSpPr>
      <p:sp>
        <p:nvSpPr>
          <p:cNvPr id="1810" name="Google Shape;1810;p23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1811" name="Google Shape;1811;p239"/>
          <p:cNvPicPr preferRelativeResize="0"/>
          <p:nvPr/>
        </p:nvPicPr>
        <p:blipFill>
          <a:blip r:embed="rId3">
            <a:alphaModFix/>
          </a:blip>
          <a:stretch>
            <a:fillRect/>
          </a:stretch>
        </p:blipFill>
        <p:spPr>
          <a:xfrm>
            <a:off x="0" y="0"/>
            <a:ext cx="1466275" cy="730575"/>
          </a:xfrm>
          <a:prstGeom prst="rect">
            <a:avLst/>
          </a:prstGeom>
          <a:noFill/>
          <a:ln>
            <a:noFill/>
          </a:ln>
        </p:spPr>
      </p:pic>
      <p:sp>
        <p:nvSpPr>
          <p:cNvPr id="1812" name="Google Shape;1812;p23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Adding a New Classifier</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a:t>
            </a:r>
            <a:r>
              <a:rPr b="1" lang="en" sz="1200">
                <a:solidFill>
                  <a:srgbClr val="0000FF"/>
                </a:solidFill>
              </a:rPr>
              <a:t>we instantiate a pre-built ResNet model and replace it with a new classifier for 20 classes</a:t>
            </a:r>
            <a:r>
              <a:rPr lang="en" sz="1200">
                <a:solidFill>
                  <a:schemeClr val="dk1"/>
                </a:solidFill>
              </a:rPr>
              <a:t>:</a:t>
            </a:r>
            <a:endParaRPr sz="12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13" name="Google Shape;1813;p239"/>
          <p:cNvGraphicFramePr/>
          <p:nvPr/>
        </p:nvGraphicFramePr>
        <p:xfrm>
          <a:off x="505550" y="1891938"/>
          <a:ext cx="3000000" cy="3000000"/>
        </p:xfrm>
        <a:graphic>
          <a:graphicData uri="http://schemas.openxmlformats.org/drawingml/2006/table">
            <a:tbl>
              <a:tblPr>
                <a:noFill/>
                <a:tableStyleId>{44C79E60-302F-4C3F-842E-BB4E706F5184}</a:tableStyleId>
              </a:tblPr>
              <a:tblGrid>
                <a:gridCol w="7862400"/>
              </a:tblGrid>
              <a:tr h="2939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a pre-built model for input shape (100,100,3) and without the classifier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'avg'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train the model</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7" name="Shape 1817"/>
        <p:cNvGrpSpPr/>
        <p:nvPr/>
      </p:nvGrpSpPr>
      <p:grpSpPr>
        <a:xfrm>
          <a:off x="0" y="0"/>
          <a:ext cx="0" cy="0"/>
          <a:chOff x="0" y="0"/>
          <a:chExt cx="0" cy="0"/>
        </a:xfrm>
      </p:grpSpPr>
      <p:sp>
        <p:nvSpPr>
          <p:cNvPr id="1818" name="Google Shape;1818;p24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1819" name="Google Shape;1819;p240"/>
          <p:cNvPicPr preferRelativeResize="0"/>
          <p:nvPr/>
        </p:nvPicPr>
        <p:blipFill>
          <a:blip r:embed="rId3">
            <a:alphaModFix/>
          </a:blip>
          <a:stretch>
            <a:fillRect/>
          </a:stretch>
        </p:blipFill>
        <p:spPr>
          <a:xfrm>
            <a:off x="0" y="0"/>
            <a:ext cx="1466275" cy="730575"/>
          </a:xfrm>
          <a:prstGeom prst="rect">
            <a:avLst/>
          </a:prstGeom>
          <a:noFill/>
          <a:ln>
            <a:noFill/>
          </a:ln>
        </p:spPr>
      </p:pic>
      <p:sp>
        <p:nvSpPr>
          <p:cNvPr id="1820" name="Google Shape;1820;p24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Final Pooling Layer</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most models, the </a:t>
            </a:r>
            <a:r>
              <a:rPr b="1" lang="en" sz="1200">
                <a:solidFill>
                  <a:srgbClr val="0000FF"/>
                </a:solidFill>
              </a:rPr>
              <a:t>final layer preceding the classifier is a global average pooling layer</a:t>
            </a:r>
            <a:r>
              <a:rPr lang="en" sz="1200">
                <a:solidFill>
                  <a:schemeClr val="dk1"/>
                </a:solidFill>
              </a:rPr>
              <a:t>. This layer acts as both a final pooling layer for the feature maps and a flatten operation (convert to 1D vector). One might want to replace this layer with one’s own custom final pooling/flatten layer. In this case, one either specifies the parameter </a:t>
            </a:r>
            <a:r>
              <a:rPr lang="en" sz="1200">
                <a:solidFill>
                  <a:srgbClr val="0D904F"/>
                </a:solidFill>
                <a:latin typeface="Consolas"/>
                <a:ea typeface="Consolas"/>
                <a:cs typeface="Consolas"/>
                <a:sym typeface="Consolas"/>
              </a:rPr>
              <a:t>pooling</a:t>
            </a:r>
            <a:r>
              <a:rPr lang="en" sz="1200">
                <a:solidFill>
                  <a:schemeClr val="dk1"/>
                </a:solidFill>
              </a:rPr>
              <a:t> to </a:t>
            </a:r>
            <a:r>
              <a:rPr lang="en" sz="1200">
                <a:solidFill>
                  <a:srgbClr val="0D904F"/>
                </a:solidFill>
                <a:latin typeface="Consolas"/>
                <a:ea typeface="Consolas"/>
                <a:cs typeface="Consolas"/>
                <a:sym typeface="Consolas"/>
              </a:rPr>
              <a:t>None</a:t>
            </a:r>
            <a:r>
              <a:rPr lang="en" sz="1200">
                <a:solidFill>
                  <a:schemeClr val="dk1"/>
                </a:solidFill>
              </a:rPr>
              <a:t>.</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21" name="Google Shape;1821;p240"/>
          <p:cNvGraphicFramePr/>
          <p:nvPr/>
        </p:nvGraphicFramePr>
        <p:xfrm>
          <a:off x="505550" y="1911113"/>
          <a:ext cx="3000000" cy="3000000"/>
        </p:xfrm>
        <a:graphic>
          <a:graphicData uri="http://schemas.openxmlformats.org/drawingml/2006/table">
            <a:tbl>
              <a:tblPr>
                <a:noFill/>
                <a:tableStyleId>{44C79E60-302F-4C3F-842E-BB4E706F5184}</a:tableStyleId>
              </a:tblPr>
              <a:tblGrid>
                <a:gridCol w="7862400"/>
              </a:tblGrid>
              <a:tr h="31366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Flatten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a pre-built model for input shape (100,100,3) and without the classifier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Flatten the Feature Maps into a 1D vector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train the model</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5" name="Shape 1825"/>
        <p:cNvGrpSpPr/>
        <p:nvPr/>
      </p:nvGrpSpPr>
      <p:grpSpPr>
        <a:xfrm>
          <a:off x="0" y="0"/>
          <a:ext cx="0" cy="0"/>
          <a:chOff x="0" y="0"/>
          <a:chExt cx="0" cy="0"/>
        </a:xfrm>
      </p:grpSpPr>
      <p:sp>
        <p:nvSpPr>
          <p:cNvPr id="1826" name="Google Shape;1826;p24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a:t>
            </a:r>
            <a:endParaRPr>
              <a:solidFill>
                <a:srgbClr val="38761D"/>
              </a:solidFill>
            </a:endParaRPr>
          </a:p>
        </p:txBody>
      </p:sp>
      <p:pic>
        <p:nvPicPr>
          <p:cNvPr id="1827" name="Google Shape;1827;p241"/>
          <p:cNvPicPr preferRelativeResize="0"/>
          <p:nvPr/>
        </p:nvPicPr>
        <p:blipFill>
          <a:blip r:embed="rId3">
            <a:alphaModFix/>
          </a:blip>
          <a:stretch>
            <a:fillRect/>
          </a:stretch>
        </p:blipFill>
        <p:spPr>
          <a:xfrm>
            <a:off x="0" y="0"/>
            <a:ext cx="1466275" cy="730575"/>
          </a:xfrm>
          <a:prstGeom prst="rect">
            <a:avLst/>
          </a:prstGeom>
          <a:noFill/>
          <a:ln>
            <a:noFill/>
          </a:ln>
        </p:spPr>
      </p:pic>
      <p:sp>
        <p:nvSpPr>
          <p:cNvPr id="1828" name="Google Shape;1828;p24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Transfer learning is where one uses pretrained models for one task and retrain the classifier and/or fine-tune layers for a new task</a:t>
            </a:r>
            <a:r>
              <a:rPr lang="en" sz="1200">
                <a:solidFill>
                  <a:schemeClr val="dk1"/>
                </a:solidFill>
              </a:rPr>
              <a:t>.</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There are two general approaches to transfer learning:</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7500" lvl="0" marL="2743200" rtl="0" algn="l">
              <a:lnSpc>
                <a:spcPct val="115000"/>
              </a:lnSpc>
              <a:spcBef>
                <a:spcPts val="0"/>
              </a:spcBef>
              <a:spcAft>
                <a:spcPts val="0"/>
              </a:spcAft>
              <a:buClr>
                <a:srgbClr val="38761D"/>
              </a:buClr>
              <a:buSzPts val="1400"/>
              <a:buChar char="●"/>
            </a:pPr>
            <a:r>
              <a:rPr b="1" lang="en">
                <a:solidFill>
                  <a:srgbClr val="38761D"/>
                </a:solidFill>
              </a:rPr>
              <a:t>Similar Tasks (Image Domains)</a:t>
            </a:r>
            <a:endParaRPr b="1">
              <a:solidFill>
                <a:srgbClr val="38761D"/>
              </a:solidFill>
            </a:endParaRPr>
          </a:p>
          <a:p>
            <a:pPr indent="-317500" lvl="0" marL="2743200" rtl="0" algn="l">
              <a:lnSpc>
                <a:spcPct val="115000"/>
              </a:lnSpc>
              <a:spcBef>
                <a:spcPts val="0"/>
              </a:spcBef>
              <a:spcAft>
                <a:spcPts val="0"/>
              </a:spcAft>
              <a:buClr>
                <a:srgbClr val="38761D"/>
              </a:buClr>
              <a:buSzPts val="1400"/>
              <a:buChar char="●"/>
            </a:pPr>
            <a:r>
              <a:rPr b="1" lang="en">
                <a:solidFill>
                  <a:srgbClr val="38761D"/>
                </a:solidFill>
              </a:rPr>
              <a:t>Distinct Tasks</a:t>
            </a:r>
            <a:endParaRPr b="1">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5"/>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Depthwise Convolution</a:t>
            </a:r>
            <a:endParaRPr>
              <a:solidFill>
                <a:srgbClr val="38761D"/>
              </a:solidFill>
            </a:endParaRPr>
          </a:p>
        </p:txBody>
      </p:sp>
      <p:pic>
        <p:nvPicPr>
          <p:cNvPr id="224" name="Google Shape;224;p35"/>
          <p:cNvPicPr preferRelativeResize="0"/>
          <p:nvPr/>
        </p:nvPicPr>
        <p:blipFill>
          <a:blip r:embed="rId3">
            <a:alphaModFix/>
          </a:blip>
          <a:stretch>
            <a:fillRect/>
          </a:stretch>
        </p:blipFill>
        <p:spPr>
          <a:xfrm>
            <a:off x="0" y="0"/>
            <a:ext cx="1466275" cy="730575"/>
          </a:xfrm>
          <a:prstGeom prst="rect">
            <a:avLst/>
          </a:prstGeom>
          <a:noFill/>
          <a:ln>
            <a:noFill/>
          </a:ln>
        </p:spPr>
      </p:pic>
      <p:sp>
        <p:nvSpPr>
          <p:cNvPr id="225" name="Google Shape;225;p35"/>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Depthwise Convolution</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In a </a:t>
            </a:r>
            <a:r>
              <a:rPr b="1" lang="en" sz="1200">
                <a:solidFill>
                  <a:srgbClr val="0000FF"/>
                </a:solidFill>
              </a:rPr>
              <a:t>depthwise convolution the kernel is split into single H x W x 1 kernels,</a:t>
            </a:r>
            <a:r>
              <a:rPr lang="en" sz="1200">
                <a:solidFill>
                  <a:schemeClr val="dk1"/>
                </a:solidFill>
              </a:rPr>
              <a:t> one per channel, and where each kernel operates on a single channel instead across all channels.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RGB example using a 3x3 kernel, a </a:t>
            </a:r>
            <a:r>
              <a:rPr lang="en" sz="1200">
                <a:solidFill>
                  <a:schemeClr val="dk1"/>
                </a:solidFill>
              </a:rPr>
              <a:t>depthwise convolution would be three 3x3x1 kernels</a:t>
            </a:r>
            <a:r>
              <a:rPr lang="en" sz="1200">
                <a:solidFill>
                  <a:schemeClr val="dk1"/>
                </a:solidFill>
              </a:rPr>
              <a:t>. While the </a:t>
            </a:r>
            <a:r>
              <a:rPr b="1" lang="en" sz="1200">
                <a:solidFill>
                  <a:srgbClr val="0000FF"/>
                </a:solidFill>
              </a:rPr>
              <a:t>number of multiply operations as the kernel is moved is the same as the normal convolution (e.g., 27 for 3x3 on three channels), the output is a D depth feature map instead of a 2D (depth=1) feature map</a:t>
            </a:r>
            <a:r>
              <a:rPr lang="en" sz="1200">
                <a:solidFill>
                  <a:schemeClr val="dk1"/>
                </a:solidFill>
              </a:rPr>
              <a:t>.</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226" name="Google Shape;226;p35"/>
          <p:cNvPicPr preferRelativeResize="0"/>
          <p:nvPr/>
        </p:nvPicPr>
        <p:blipFill>
          <a:blip r:embed="rId4">
            <a:alphaModFix/>
          </a:blip>
          <a:stretch>
            <a:fillRect/>
          </a:stretch>
        </p:blipFill>
        <p:spPr>
          <a:xfrm>
            <a:off x="2213650" y="2571750"/>
            <a:ext cx="5143500" cy="2438400"/>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2" name="Shape 1832"/>
        <p:cNvGrpSpPr/>
        <p:nvPr/>
      </p:nvGrpSpPr>
      <p:grpSpPr>
        <a:xfrm>
          <a:off x="0" y="0"/>
          <a:ext cx="0" cy="0"/>
          <a:chOff x="0" y="0"/>
          <a:chExt cx="0" cy="0"/>
        </a:xfrm>
      </p:grpSpPr>
      <p:sp>
        <p:nvSpPr>
          <p:cNvPr id="1833" name="Google Shape;1833;p24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1834" name="Google Shape;1834;p242"/>
          <p:cNvPicPr preferRelativeResize="0"/>
          <p:nvPr/>
        </p:nvPicPr>
        <p:blipFill>
          <a:blip r:embed="rId3">
            <a:alphaModFix/>
          </a:blip>
          <a:stretch>
            <a:fillRect/>
          </a:stretch>
        </p:blipFill>
        <p:spPr>
          <a:xfrm>
            <a:off x="0" y="0"/>
            <a:ext cx="1466275" cy="730575"/>
          </a:xfrm>
          <a:prstGeom prst="rect">
            <a:avLst/>
          </a:prstGeom>
          <a:noFill/>
          <a:ln>
            <a:noFill/>
          </a:ln>
        </p:spPr>
      </p:pic>
      <p:sp>
        <p:nvSpPr>
          <p:cNvPr id="1835" name="Google Shape;1835;p24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deciding on the approach, </a:t>
            </a:r>
            <a:r>
              <a:rPr b="1" lang="en" sz="1200">
                <a:solidFill>
                  <a:srgbClr val="0000FF"/>
                </a:solidFill>
              </a:rPr>
              <a:t>we look at the similarity of the source (pre-trained) domain of images and the destination (new) domain</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a:solidFill>
                  <a:srgbClr val="38761D"/>
                </a:solidFill>
              </a:rPr>
              <a:t>The more similar, the more of the existing bottom layers we can reuse without training</a:t>
            </a:r>
            <a:r>
              <a:rPr lang="en">
                <a:solidFill>
                  <a:srgbClr val="38761D"/>
                </a:solidFill>
              </a:rPr>
              <a:t>. </a:t>
            </a:r>
            <a:endParaRPr>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example, if one had a model trained on fruits, it’s probably that all of the bottom layers of the pretrained model can be reused (without retraining) for building a new model to recognize vegetables.</a:t>
            </a:r>
            <a:endParaRPr sz="1200">
              <a:solidFill>
                <a:schemeClr val="dk1"/>
              </a:solidFill>
            </a:endParaRPr>
          </a:p>
          <a:p>
            <a:pPr indent="0" lvl="0" marL="0" rtl="0" algn="l">
              <a:lnSpc>
                <a:spcPct val="115000"/>
              </a:lnSpc>
              <a:spcBef>
                <a:spcPts val="0"/>
              </a:spcBef>
              <a:spcAft>
                <a:spcPts val="0"/>
              </a:spcAft>
              <a:buNone/>
            </a:pPr>
            <a:r>
              <a:t/>
            </a:r>
            <a:endParaRPr b="1" sz="11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9" name="Shape 1839"/>
        <p:cNvGrpSpPr/>
        <p:nvPr/>
      </p:nvGrpSpPr>
      <p:grpSpPr>
        <a:xfrm>
          <a:off x="0" y="0"/>
          <a:ext cx="0" cy="0"/>
          <a:chOff x="0" y="0"/>
          <a:chExt cx="0" cy="0"/>
        </a:xfrm>
      </p:grpSpPr>
      <p:sp>
        <p:nvSpPr>
          <p:cNvPr id="1840" name="Google Shape;1840;p24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1841" name="Google Shape;1841;p243"/>
          <p:cNvPicPr preferRelativeResize="0"/>
          <p:nvPr/>
        </p:nvPicPr>
        <p:blipFill>
          <a:blip r:embed="rId3">
            <a:alphaModFix/>
          </a:blip>
          <a:stretch>
            <a:fillRect/>
          </a:stretch>
        </p:blipFill>
        <p:spPr>
          <a:xfrm>
            <a:off x="0" y="0"/>
            <a:ext cx="1466275" cy="730575"/>
          </a:xfrm>
          <a:prstGeom prst="rect">
            <a:avLst/>
          </a:prstGeom>
          <a:noFill/>
          <a:ln>
            <a:noFill/>
          </a:ln>
        </p:spPr>
      </p:pic>
      <p:sp>
        <p:nvSpPr>
          <p:cNvPr id="1842" name="Google Shape;1842;p24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similar tasks, we assume that: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T</a:t>
            </a:r>
            <a:r>
              <a:rPr b="1" lang="en" sz="1200">
                <a:solidFill>
                  <a:srgbClr val="38761D"/>
                </a:solidFill>
              </a:rPr>
              <a:t>he coarse features learned at the bottom-most layers will be the same for the new classifier, </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The grouping of coarse features in the middle layers and final assembly into details all can be reused as-is, prior to entering the topmost layer(s) for classification.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the source and destination domains have this high level of similarity, we generally can: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Replace the existing topmost classifier layer with a new classifier layer, </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Freeze the lower layers and train only the classifier layer.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Since we don’t need to learn the weights/biases for the other layers,</a:t>
            </a:r>
            <a:r>
              <a:rPr lang="en" sz="1200" u="sng">
                <a:solidFill>
                  <a:schemeClr val="dk1"/>
                </a:solidFill>
              </a:rPr>
              <a:t> we can generally train a model for the new domain with substantially less data and fewer epochs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6" name="Shape 1846"/>
        <p:cNvGrpSpPr/>
        <p:nvPr/>
      </p:nvGrpSpPr>
      <p:grpSpPr>
        <a:xfrm>
          <a:off x="0" y="0"/>
          <a:ext cx="0" cy="0"/>
          <a:chOff x="0" y="0"/>
          <a:chExt cx="0" cy="0"/>
        </a:xfrm>
      </p:grpSpPr>
      <p:sp>
        <p:nvSpPr>
          <p:cNvPr id="1847" name="Google Shape;1847;p24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1848" name="Google Shape;1848;p244"/>
          <p:cNvPicPr preferRelativeResize="0"/>
          <p:nvPr/>
        </p:nvPicPr>
        <p:blipFill>
          <a:blip r:embed="rId3">
            <a:alphaModFix/>
          </a:blip>
          <a:stretch>
            <a:fillRect/>
          </a:stretch>
        </p:blipFill>
        <p:spPr>
          <a:xfrm>
            <a:off x="0" y="0"/>
            <a:ext cx="1466275" cy="730575"/>
          </a:xfrm>
          <a:prstGeom prst="rect">
            <a:avLst/>
          </a:prstGeom>
          <a:noFill/>
          <a:ln>
            <a:noFill/>
          </a:ln>
        </p:spPr>
      </p:pic>
      <p:sp>
        <p:nvSpPr>
          <p:cNvPr id="1849" name="Google Shape;1849;p24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 - Dataset Size</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a:t>
            </a:r>
            <a:r>
              <a:rPr lang="en" sz="1200">
                <a:solidFill>
                  <a:schemeClr val="dk1"/>
                </a:solidFill>
              </a:rPr>
              <a:t>ransfer learning between similar source and destination domains provides the ability to</a:t>
            </a:r>
            <a:r>
              <a:rPr b="1" lang="en" sz="1200">
                <a:solidFill>
                  <a:srgbClr val="0000FF"/>
                </a:solidFill>
              </a:rPr>
              <a:t> train with substantially smaller datasets</a:t>
            </a:r>
            <a:r>
              <a:rPr lang="en" sz="1200">
                <a:solidFill>
                  <a:schemeClr val="dk1"/>
                </a:solidFill>
              </a:rPr>
              <a:t>. The two most general best practices for the minimum size of the dataset are: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317500" lvl="0" marL="1371600" rtl="0" algn="l">
              <a:lnSpc>
                <a:spcPct val="115000"/>
              </a:lnSpc>
              <a:spcBef>
                <a:spcPts val="0"/>
              </a:spcBef>
              <a:spcAft>
                <a:spcPts val="0"/>
              </a:spcAft>
              <a:buClr>
                <a:srgbClr val="38761D"/>
              </a:buClr>
              <a:buSzPts val="1400"/>
              <a:buChar char="-"/>
            </a:pPr>
            <a:r>
              <a:rPr b="1" lang="en">
                <a:solidFill>
                  <a:srgbClr val="38761D"/>
                </a:solidFill>
              </a:rPr>
              <a:t>Each class (label) is 10% as big as in the source dataset.</a:t>
            </a:r>
            <a:endParaRPr b="1">
              <a:solidFill>
                <a:srgbClr val="38761D"/>
              </a:solidFill>
            </a:endParaRPr>
          </a:p>
          <a:p>
            <a:pPr indent="-317500" lvl="0" marL="1371600" rtl="0" algn="l">
              <a:lnSpc>
                <a:spcPct val="115000"/>
              </a:lnSpc>
              <a:spcBef>
                <a:spcPts val="0"/>
              </a:spcBef>
              <a:spcAft>
                <a:spcPts val="0"/>
              </a:spcAft>
              <a:buClr>
                <a:srgbClr val="38761D"/>
              </a:buClr>
              <a:buSzPts val="1400"/>
              <a:buChar char="-"/>
            </a:pPr>
            <a:r>
              <a:rPr b="1" lang="en">
                <a:solidFill>
                  <a:srgbClr val="38761D"/>
                </a:solidFill>
              </a:rPr>
              <a:t>Each class (label) has at least 100 images.</a:t>
            </a:r>
            <a:endParaRPr b="1">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3" name="Shape 1853"/>
        <p:cNvGrpSpPr/>
        <p:nvPr/>
      </p:nvGrpSpPr>
      <p:grpSpPr>
        <a:xfrm>
          <a:off x="0" y="0"/>
          <a:ext cx="0" cy="0"/>
          <a:chOff x="0" y="0"/>
          <a:chExt cx="0" cy="0"/>
        </a:xfrm>
      </p:grpSpPr>
      <p:sp>
        <p:nvSpPr>
          <p:cNvPr id="1854" name="Google Shape;1854;p24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1855" name="Google Shape;1855;p245"/>
          <p:cNvPicPr preferRelativeResize="0"/>
          <p:nvPr/>
        </p:nvPicPr>
        <p:blipFill>
          <a:blip r:embed="rId3">
            <a:alphaModFix/>
          </a:blip>
          <a:stretch>
            <a:fillRect/>
          </a:stretch>
        </p:blipFill>
        <p:spPr>
          <a:xfrm>
            <a:off x="0" y="0"/>
            <a:ext cx="1466275" cy="730575"/>
          </a:xfrm>
          <a:prstGeom prst="rect">
            <a:avLst/>
          </a:prstGeom>
          <a:noFill/>
          <a:ln>
            <a:noFill/>
          </a:ln>
        </p:spPr>
      </p:pic>
      <p:sp>
        <p:nvSpPr>
          <p:cNvPr id="1856" name="Google Shape;1856;p24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 - Freezing Layers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We</a:t>
            </a:r>
            <a:r>
              <a:rPr lang="en" sz="1200">
                <a:solidFill>
                  <a:schemeClr val="dk1"/>
                </a:solidFill>
              </a:rPr>
              <a:t> modify the code to </a:t>
            </a:r>
            <a:r>
              <a:rPr b="1" lang="en" sz="1200">
                <a:solidFill>
                  <a:srgbClr val="0000FF"/>
                </a:solidFill>
              </a:rPr>
              <a:t>freeze all the layers preceding the topmost classifier layer</a:t>
            </a:r>
            <a:r>
              <a:rPr lang="en" sz="1200">
                <a:solidFill>
                  <a:schemeClr val="dk1"/>
                </a:solidFill>
              </a:rPr>
              <a:t> prior to training. </a:t>
            </a:r>
            <a:r>
              <a:rPr b="1" lang="en" sz="1200">
                <a:solidFill>
                  <a:srgbClr val="0000FF"/>
                </a:solidFill>
              </a:rPr>
              <a:t>Freezing prevents the weights/biases of the layer(s) from being updated during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Keras, each layer has the property </a:t>
            </a:r>
            <a:r>
              <a:rPr lang="en" sz="1200">
                <a:solidFill>
                  <a:srgbClr val="0D904F"/>
                </a:solidFill>
                <a:latin typeface="Consolas"/>
                <a:ea typeface="Consolas"/>
                <a:cs typeface="Consolas"/>
                <a:sym typeface="Consolas"/>
              </a:rPr>
              <a:t>freeze</a:t>
            </a:r>
            <a:r>
              <a:rPr lang="en" sz="1200">
                <a:solidFill>
                  <a:schemeClr val="dk1"/>
                </a:solidFill>
              </a:rPr>
              <a:t>, which defaults to </a:t>
            </a:r>
            <a:r>
              <a:rPr lang="en" sz="1200">
                <a:solidFill>
                  <a:srgbClr val="0D904F"/>
                </a:solidFill>
                <a:latin typeface="Consolas"/>
                <a:ea typeface="Consolas"/>
                <a:cs typeface="Consolas"/>
                <a:sym typeface="Consolas"/>
              </a:rPr>
              <a:t>True</a:t>
            </a:r>
            <a:r>
              <a:rPr lang="en" sz="1200">
                <a:solidFill>
                  <a:schemeClr val="dk1"/>
                </a:solidFill>
              </a:rPr>
              <a:t>. </a:t>
            </a:r>
            <a:endParaRPr sz="1200">
              <a:solidFill>
                <a:schemeClr val="dk1"/>
              </a:solidFill>
            </a:endParaRPr>
          </a:p>
          <a:p>
            <a:pPr indent="-298450" lvl="0" marL="1371600" rtl="0" algn="l">
              <a:lnSpc>
                <a:spcPct val="115000"/>
              </a:lnSpc>
              <a:spcBef>
                <a:spcPts val="0"/>
              </a:spcBef>
              <a:spcAft>
                <a:spcPts val="0"/>
              </a:spcAft>
              <a:buClr>
                <a:schemeClr val="dk1"/>
              </a:buClr>
              <a:buSzPts val="1100"/>
              <a:buChar char="-"/>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Use a pre-built model with pre-trained weights/biases (ImageNet 2012), </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Drop the existing classifier from the pre-built model (topmost layer).</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Freeze the remaining layers.</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Add a new classifier layer.</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Train the model through transfer learning.</a:t>
            </a:r>
            <a:endParaRPr b="1">
              <a:solidFill>
                <a:srgbClr val="38761D"/>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0" name="Shape 1860"/>
        <p:cNvGrpSpPr/>
        <p:nvPr/>
      </p:nvGrpSpPr>
      <p:grpSpPr>
        <a:xfrm>
          <a:off x="0" y="0"/>
          <a:ext cx="0" cy="0"/>
          <a:chOff x="0" y="0"/>
          <a:chExt cx="0" cy="0"/>
        </a:xfrm>
      </p:grpSpPr>
      <p:sp>
        <p:nvSpPr>
          <p:cNvPr id="1861" name="Google Shape;1861;p24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38761D"/>
                </a:solidFill>
              </a:rPr>
              <a:t>Transfer Learning - Similar Tasks</a:t>
            </a:r>
            <a:endParaRPr>
              <a:solidFill>
                <a:srgbClr val="38761D"/>
              </a:solidFill>
            </a:endParaRPr>
          </a:p>
        </p:txBody>
      </p:sp>
      <p:pic>
        <p:nvPicPr>
          <p:cNvPr id="1862" name="Google Shape;1862;p246"/>
          <p:cNvPicPr preferRelativeResize="0"/>
          <p:nvPr/>
        </p:nvPicPr>
        <p:blipFill>
          <a:blip r:embed="rId3">
            <a:alphaModFix/>
          </a:blip>
          <a:stretch>
            <a:fillRect/>
          </a:stretch>
        </p:blipFill>
        <p:spPr>
          <a:xfrm>
            <a:off x="0" y="0"/>
            <a:ext cx="1466275" cy="730575"/>
          </a:xfrm>
          <a:prstGeom prst="rect">
            <a:avLst/>
          </a:prstGeom>
          <a:noFill/>
          <a:ln>
            <a:noFill/>
          </a:ln>
        </p:spPr>
      </p:pic>
      <p:sp>
        <p:nvSpPr>
          <p:cNvPr id="1863" name="Google Shape;1863;p24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Retraining a ResNet-50 Model</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64" name="Google Shape;1864;p246"/>
          <p:cNvGraphicFramePr/>
          <p:nvPr/>
        </p:nvGraphicFramePr>
        <p:xfrm>
          <a:off x="735450" y="1403488"/>
          <a:ext cx="3000000" cy="3000000"/>
        </p:xfrm>
        <a:graphic>
          <a:graphicData uri="http://schemas.openxmlformats.org/drawingml/2006/table">
            <a:tbl>
              <a:tblPr>
                <a:noFill/>
                <a:tableStyleId>{44C79E60-302F-4C3F-842E-BB4E706F5184}</a:tableStyleId>
              </a:tblPr>
              <a:tblGrid>
                <a:gridCol w="7862400"/>
              </a:tblGrid>
              <a:tr h="35933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a pre-trained/pre-built model without the classifier and retain the global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average pooling # layer following the final convolution (bottleneck)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'avg'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'imagenet'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Freeze the weights of the remaining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train the model</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8" name="Shape 1868"/>
        <p:cNvGrpSpPr/>
        <p:nvPr/>
      </p:nvGrpSpPr>
      <p:grpSpPr>
        <a:xfrm>
          <a:off x="0" y="0"/>
          <a:ext cx="0" cy="0"/>
          <a:chOff x="0" y="0"/>
          <a:chExt cx="0" cy="0"/>
        </a:xfrm>
      </p:grpSpPr>
      <p:sp>
        <p:nvSpPr>
          <p:cNvPr id="1869" name="Google Shape;1869;p24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1870" name="Google Shape;1870;p247"/>
          <p:cNvPicPr preferRelativeResize="0"/>
          <p:nvPr/>
        </p:nvPicPr>
        <p:blipFill>
          <a:blip r:embed="rId3">
            <a:alphaModFix/>
          </a:blip>
          <a:stretch>
            <a:fillRect/>
          </a:stretch>
        </p:blipFill>
        <p:spPr>
          <a:xfrm>
            <a:off x="0" y="0"/>
            <a:ext cx="1466275" cy="730575"/>
          </a:xfrm>
          <a:prstGeom prst="rect">
            <a:avLst/>
          </a:prstGeom>
          <a:noFill/>
          <a:ln>
            <a:noFill/>
          </a:ln>
        </p:spPr>
      </p:pic>
      <p:sp>
        <p:nvSpPr>
          <p:cNvPr id="1871" name="Google Shape;1871;p24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Distinct Tasks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the source and destination domain of the image datasets are non-similar, one starts with the same steps as in the similar task approach above, </a:t>
            </a:r>
            <a:r>
              <a:rPr b="1" lang="en" sz="1200">
                <a:solidFill>
                  <a:srgbClr val="0000FF"/>
                </a:solidFill>
              </a:rPr>
              <a:t>but then follows up with fine-tuning the bottom layers</a:t>
            </a:r>
            <a:r>
              <a:rPr lang="en" sz="1200">
                <a:solidFill>
                  <a:schemeClr val="dk1"/>
                </a:solidFill>
              </a:rPr>
              <a:t>. The steps in this approach generally are:</a:t>
            </a:r>
            <a:br>
              <a:rPr lang="en" sz="1100">
                <a:solidFill>
                  <a:schemeClr val="dk1"/>
                </a:solidFill>
              </a:rPr>
            </a:br>
            <a:endParaRPr sz="1100">
              <a:solidFill>
                <a:schemeClr val="dk1"/>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Add a new classifier layer and freeze the remaining layer.</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Train the new classifier layer the target number of epochs.</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Repeat for fine-tuning:</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Unfreeze the next bottom-most convolutional group </a:t>
            </a:r>
            <a:endParaRPr b="1">
              <a:solidFill>
                <a:srgbClr val="38761D"/>
              </a:solidFill>
            </a:endParaRPr>
          </a:p>
          <a:p>
            <a:pPr indent="0" lvl="0" marL="1828800" rtl="0" algn="l">
              <a:lnSpc>
                <a:spcPct val="115000"/>
              </a:lnSpc>
              <a:spcBef>
                <a:spcPts val="0"/>
              </a:spcBef>
              <a:spcAft>
                <a:spcPts val="0"/>
              </a:spcAft>
              <a:buNone/>
            </a:pPr>
            <a:r>
              <a:rPr b="1" lang="en">
                <a:solidFill>
                  <a:srgbClr val="38761D"/>
                </a:solidFill>
              </a:rPr>
              <a:t>(moving in direction of top to bottom)</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Train for a few epochs to fine-tune.</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Once the convolutional groups are fine-tuned:</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Unfreeze the convolutional stem group</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Train for a few epochs to fine-tune</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5" name="Shape 1875"/>
        <p:cNvGrpSpPr/>
        <p:nvPr/>
      </p:nvGrpSpPr>
      <p:grpSpPr>
        <a:xfrm>
          <a:off x="0" y="0"/>
          <a:ext cx="0" cy="0"/>
          <a:chOff x="0" y="0"/>
          <a:chExt cx="0" cy="0"/>
        </a:xfrm>
      </p:grpSpPr>
      <p:sp>
        <p:nvSpPr>
          <p:cNvPr id="1876" name="Google Shape;1876;p24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1877" name="Google Shape;1877;p248"/>
          <p:cNvPicPr preferRelativeResize="0"/>
          <p:nvPr/>
        </p:nvPicPr>
        <p:blipFill>
          <a:blip r:embed="rId3">
            <a:alphaModFix/>
          </a:blip>
          <a:stretch>
            <a:fillRect/>
          </a:stretch>
        </p:blipFill>
        <p:spPr>
          <a:xfrm>
            <a:off x="0" y="0"/>
            <a:ext cx="1466275" cy="730575"/>
          </a:xfrm>
          <a:prstGeom prst="rect">
            <a:avLst/>
          </a:prstGeom>
          <a:noFill/>
          <a:ln>
            <a:noFill/>
          </a:ln>
        </p:spPr>
      </p:pic>
      <p:sp>
        <p:nvSpPr>
          <p:cNvPr id="1878" name="Google Shape;1878;p24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Distinct Tasks - (Re)Training Overview</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879" name="Google Shape;1879;p248"/>
          <p:cNvPicPr preferRelativeResize="0"/>
          <p:nvPr/>
        </p:nvPicPr>
        <p:blipFill>
          <a:blip r:embed="rId4">
            <a:alphaModFix/>
          </a:blip>
          <a:stretch>
            <a:fillRect/>
          </a:stretch>
        </p:blipFill>
        <p:spPr>
          <a:xfrm>
            <a:off x="1876475" y="1457175"/>
            <a:ext cx="5943600" cy="3343275"/>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3" name="Shape 1883"/>
        <p:cNvGrpSpPr/>
        <p:nvPr/>
      </p:nvGrpSpPr>
      <p:grpSpPr>
        <a:xfrm>
          <a:off x="0" y="0"/>
          <a:ext cx="0" cy="0"/>
          <a:chOff x="0" y="0"/>
          <a:chExt cx="0" cy="0"/>
        </a:xfrm>
      </p:grpSpPr>
      <p:sp>
        <p:nvSpPr>
          <p:cNvPr id="1884" name="Google Shape;1884;p24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1885" name="Google Shape;1885;p249"/>
          <p:cNvPicPr preferRelativeResize="0"/>
          <p:nvPr/>
        </p:nvPicPr>
        <p:blipFill>
          <a:blip r:embed="rId3">
            <a:alphaModFix/>
          </a:blip>
          <a:stretch>
            <a:fillRect/>
          </a:stretch>
        </p:blipFill>
        <p:spPr>
          <a:xfrm>
            <a:off x="0" y="0"/>
            <a:ext cx="1466275" cy="730575"/>
          </a:xfrm>
          <a:prstGeom prst="rect">
            <a:avLst/>
          </a:prstGeom>
          <a:noFill/>
          <a:ln>
            <a:noFill/>
          </a:ln>
        </p:spPr>
      </p:pic>
      <p:sp>
        <p:nvSpPr>
          <p:cNvPr id="1886" name="Google Shape;1886;p24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 - Coarse Training</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next code example, </a:t>
            </a:r>
            <a:r>
              <a:rPr b="1" lang="en" sz="1200">
                <a:solidFill>
                  <a:srgbClr val="0000FF"/>
                </a:solidFill>
              </a:rPr>
              <a:t>we start with a </a:t>
            </a:r>
            <a:r>
              <a:rPr b="1" lang="en" sz="1200">
                <a:solidFill>
                  <a:srgbClr val="0000FF"/>
                </a:solidFill>
              </a:rPr>
              <a:t>a coarse training for the add classifier level</a:t>
            </a:r>
            <a:r>
              <a:rPr lang="en" sz="1200">
                <a:solidFill>
                  <a:schemeClr val="dk1"/>
                </a:solidFill>
              </a:rPr>
              <a:t>, followed by fine-tuning of each convolutional (residual) group and finally the stem convolutional group.</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87" name="Google Shape;1887;p249"/>
          <p:cNvGraphicFramePr/>
          <p:nvPr/>
        </p:nvGraphicFramePr>
        <p:xfrm>
          <a:off x="563050" y="1959013"/>
          <a:ext cx="3000000" cy="3000000"/>
        </p:xfrm>
        <a:graphic>
          <a:graphicData uri="http://schemas.openxmlformats.org/drawingml/2006/table">
            <a:tbl>
              <a:tblPr>
                <a:noFill/>
                <a:tableStyleId>{44C79E60-302F-4C3F-842E-BB4E706F5184}</a:tableStyleId>
              </a:tblPr>
              <a:tblGrid>
                <a:gridCol w="7862400"/>
              </a:tblGrid>
              <a:tr h="2841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Deleted for brevity ...</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Freeze the weights of the remaining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Coarse Level Training of the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1" name="Shape 1891"/>
        <p:cNvGrpSpPr/>
        <p:nvPr/>
      </p:nvGrpSpPr>
      <p:grpSpPr>
        <a:xfrm>
          <a:off x="0" y="0"/>
          <a:ext cx="0" cy="0"/>
          <a:chOff x="0" y="0"/>
          <a:chExt cx="0" cy="0"/>
        </a:xfrm>
      </p:grpSpPr>
      <p:sp>
        <p:nvSpPr>
          <p:cNvPr id="1892" name="Google Shape;1892;p25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1893" name="Google Shape;1893;p250"/>
          <p:cNvPicPr preferRelativeResize="0"/>
          <p:nvPr/>
        </p:nvPicPr>
        <p:blipFill>
          <a:blip r:embed="rId3">
            <a:alphaModFix/>
          </a:blip>
          <a:stretch>
            <a:fillRect/>
          </a:stretch>
        </p:blipFill>
        <p:spPr>
          <a:xfrm>
            <a:off x="0" y="0"/>
            <a:ext cx="1466275" cy="730575"/>
          </a:xfrm>
          <a:prstGeom prst="rect">
            <a:avLst/>
          </a:prstGeom>
          <a:noFill/>
          <a:ln>
            <a:noFill/>
          </a:ln>
        </p:spPr>
      </p:pic>
      <p:sp>
        <p:nvSpPr>
          <p:cNvPr id="1894" name="Google Shape;1894;p25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 - Finer Training</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Next we</a:t>
            </a:r>
            <a:r>
              <a:rPr lang="en" sz="1200">
                <a:solidFill>
                  <a:schemeClr val="dk1"/>
                </a:solidFill>
              </a:rPr>
              <a:t> will do the</a:t>
            </a:r>
            <a:r>
              <a:rPr lang="en" sz="1200">
                <a:solidFill>
                  <a:srgbClr val="0000FF"/>
                </a:solidFill>
              </a:rPr>
              <a:t> </a:t>
            </a:r>
            <a:r>
              <a:rPr b="1" lang="en" sz="1200">
                <a:solidFill>
                  <a:srgbClr val="0000FF"/>
                </a:solidFill>
              </a:rPr>
              <a:t>fine-tuning of each convolutional (residual) group</a:t>
            </a:r>
            <a:r>
              <a:rPr lang="en" sz="1200">
                <a:solidFill>
                  <a:schemeClr val="dk1"/>
                </a:solidFill>
              </a:rPr>
              <a:t>. The </a:t>
            </a:r>
            <a:r>
              <a:rPr lang="en" sz="1200" u="sng">
                <a:solidFill>
                  <a:schemeClr val="dk1"/>
                </a:solidFill>
              </a:rPr>
              <a:t>first step below, we scan through the model building a list of the residual groups, and convolutional layers within the group, in sequential order</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895" name="Google Shape;1895;p250"/>
          <p:cNvGraphicFramePr/>
          <p:nvPr/>
        </p:nvGraphicFramePr>
        <p:xfrm>
          <a:off x="582225" y="1681238"/>
          <a:ext cx="3000000" cy="3000000"/>
        </p:xfrm>
        <a:graphic>
          <a:graphicData uri="http://schemas.openxmlformats.org/drawingml/2006/table">
            <a:tbl>
              <a:tblPr>
                <a:noFill/>
                <a:tableStyleId>{44C79E60-302F-4C3F-842E-BB4E706F5184}</a:tableStyleId>
              </a:tblPr>
              <a:tblGrid>
                <a:gridCol w="7862400"/>
              </a:tblGrid>
              <a:tr h="32696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stem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layer that is the convolutional layer for the stem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groups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add layer for each convolutional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convolutional layers of a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first_conv2d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convolutional</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In ResNet50, the first Conv2D is the stem convolutional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first_conv2d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stem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first_conv2d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Keep list of convolutional layers per convolutional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Each convolutional group in Residual Networks ends with a Add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Maintain list in reverse order (top-most conv group is top of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merge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groups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insert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conv2d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9" name="Shape 1899"/>
        <p:cNvGrpSpPr/>
        <p:nvPr/>
      </p:nvGrpSpPr>
      <p:grpSpPr>
        <a:xfrm>
          <a:off x="0" y="0"/>
          <a:ext cx="0" cy="0"/>
          <a:chOff x="0" y="0"/>
          <a:chExt cx="0" cy="0"/>
        </a:xfrm>
      </p:grpSpPr>
      <p:sp>
        <p:nvSpPr>
          <p:cNvPr id="1900" name="Google Shape;1900;p25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1901" name="Google Shape;1901;p251"/>
          <p:cNvPicPr preferRelativeResize="0"/>
          <p:nvPr/>
        </p:nvPicPr>
        <p:blipFill>
          <a:blip r:embed="rId3">
            <a:alphaModFix/>
          </a:blip>
          <a:stretch>
            <a:fillRect/>
          </a:stretch>
        </p:blipFill>
        <p:spPr>
          <a:xfrm>
            <a:off x="0" y="0"/>
            <a:ext cx="1466275" cy="730575"/>
          </a:xfrm>
          <a:prstGeom prst="rect">
            <a:avLst/>
          </a:prstGeom>
          <a:noFill/>
          <a:ln>
            <a:noFill/>
          </a:ln>
        </p:spPr>
      </p:pic>
      <p:sp>
        <p:nvSpPr>
          <p:cNvPr id="1902" name="Google Shape;1902;p25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 - Finer Training</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Next, we </a:t>
            </a:r>
            <a:r>
              <a:rPr b="1" lang="en" sz="1200">
                <a:solidFill>
                  <a:srgbClr val="0000FF"/>
                </a:solidFill>
              </a:rPr>
              <a:t>fine-tune train each convolutional group, sequentially from the top-most group proceeding to the bottom-most</a:t>
            </a:r>
            <a:r>
              <a:rPr lang="en" sz="1200">
                <a:solidFill>
                  <a:schemeClr val="dk1"/>
                </a:solidFill>
              </a:rPr>
              <a:t>, for a </a:t>
            </a:r>
            <a:r>
              <a:rPr lang="en" sz="1200" u="sng">
                <a:solidFill>
                  <a:schemeClr val="dk1"/>
                </a:solidFill>
              </a:rPr>
              <a:t>smaller number of epochs</a:t>
            </a:r>
            <a:r>
              <a:rPr lang="en" sz="1200">
                <a:solidFill>
                  <a:schemeClr val="dk1"/>
                </a:solidFill>
              </a:rPr>
              <a:t> (5) than the coarse training. Finally, we</a:t>
            </a:r>
            <a:r>
              <a:rPr b="1" lang="en" sz="1200">
                <a:solidFill>
                  <a:srgbClr val="0000FF"/>
                </a:solidFill>
              </a:rPr>
              <a:t> fine-tune train the stem convolutional group.</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03" name="Google Shape;1903;p251"/>
          <p:cNvGraphicFramePr/>
          <p:nvPr/>
        </p:nvGraphicFramePr>
        <p:xfrm>
          <a:off x="582225" y="1920688"/>
          <a:ext cx="3000000" cy="3000000"/>
        </p:xfrm>
        <a:graphic>
          <a:graphicData uri="http://schemas.openxmlformats.org/drawingml/2006/table">
            <a:tbl>
              <a:tblPr>
                <a:noFill/>
                <a:tableStyleId>{44C79E60-302F-4C3F-842E-BB4E706F5184}</a:tableStyleId>
              </a:tblPr>
              <a:tblGrid>
                <a:gridCol w="7862400"/>
              </a:tblGrid>
              <a:tr h="306847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Unfreeze a convolutional group at a time (from top-most to bottom-most)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And fine-tune (train) that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groups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Unfreeze the convolutional layers in this conv/residual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groups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Fine-tune train the convolutional group(s)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Unfreeze the stem convolutional and do a final fine-tuning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6"/>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Pointwise Convolution</a:t>
            </a:r>
            <a:endParaRPr>
              <a:solidFill>
                <a:srgbClr val="38761D"/>
              </a:solidFill>
            </a:endParaRPr>
          </a:p>
        </p:txBody>
      </p:sp>
      <p:pic>
        <p:nvPicPr>
          <p:cNvPr id="232" name="Google Shape;232;p36"/>
          <p:cNvPicPr preferRelativeResize="0"/>
          <p:nvPr/>
        </p:nvPicPr>
        <p:blipFill>
          <a:blip r:embed="rId3">
            <a:alphaModFix/>
          </a:blip>
          <a:stretch>
            <a:fillRect/>
          </a:stretch>
        </p:blipFill>
        <p:spPr>
          <a:xfrm>
            <a:off x="0" y="0"/>
            <a:ext cx="1466275" cy="730575"/>
          </a:xfrm>
          <a:prstGeom prst="rect">
            <a:avLst/>
          </a:prstGeom>
          <a:noFill/>
          <a:ln>
            <a:noFill/>
          </a:ln>
        </p:spPr>
      </p:pic>
      <p:sp>
        <p:nvSpPr>
          <p:cNvPr id="233" name="Google Shape;233;p36"/>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Clr>
                <a:schemeClr val="dk1"/>
              </a:buClr>
              <a:buSzPts val="1100"/>
              <a:buFont typeface="Arial"/>
              <a:buNone/>
            </a:pPr>
            <a:r>
              <a:rPr b="1" lang="en" sz="1200">
                <a:solidFill>
                  <a:schemeClr val="dk1"/>
                </a:solidFill>
              </a:rPr>
              <a:t>Pointwise Convolution</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a:t>
            </a:r>
            <a:r>
              <a:rPr b="1" lang="en" sz="1200">
                <a:solidFill>
                  <a:srgbClr val="0000FF"/>
                </a:solidFill>
              </a:rPr>
              <a:t>output from a depthwise convolution is then passed as the input to a pointwise convolution</a:t>
            </a:r>
            <a:r>
              <a:rPr lang="en" sz="1200">
                <a:solidFill>
                  <a:schemeClr val="dk1"/>
                </a:solidFill>
              </a:rPr>
              <a:t>, which forms a depthwise separable convolution. The pointwise convolution is used to combine the outputs of the depthwise convolution and expand the number of feature maps to match the specified number of filters (feature maps).</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 pointwise convolution has a 1x1xD (number of channels).</a:t>
            </a:r>
            <a:r>
              <a:rPr b="1" lang="en" sz="1200">
                <a:solidFill>
                  <a:srgbClr val="0000FF"/>
                </a:solidFill>
              </a:rPr>
              <a:t> It will iterate through each pixel producing a N x M x 1 feature map, which replaces the N x M x D feature map</a:t>
            </a:r>
            <a:r>
              <a:rPr lang="en" sz="1200">
                <a:solidFill>
                  <a:schemeClr val="dk1"/>
                </a:solidFill>
              </a:rPr>
              <a:t>.</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234" name="Google Shape;234;p36"/>
          <p:cNvPicPr preferRelativeResize="0"/>
          <p:nvPr/>
        </p:nvPicPr>
        <p:blipFill>
          <a:blip r:embed="rId4">
            <a:alphaModFix/>
          </a:blip>
          <a:stretch>
            <a:fillRect/>
          </a:stretch>
        </p:blipFill>
        <p:spPr>
          <a:xfrm>
            <a:off x="2194400" y="2859000"/>
            <a:ext cx="4543425" cy="2152650"/>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7" name="Shape 1907"/>
        <p:cNvGrpSpPr/>
        <p:nvPr/>
      </p:nvGrpSpPr>
      <p:grpSpPr>
        <a:xfrm>
          <a:off x="0" y="0"/>
          <a:ext cx="0" cy="0"/>
          <a:chOff x="0" y="0"/>
          <a:chExt cx="0" cy="0"/>
        </a:xfrm>
      </p:grpSpPr>
      <p:sp>
        <p:nvSpPr>
          <p:cNvPr id="1908" name="Google Shape;1908;p25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Training</a:t>
            </a:r>
            <a:endParaRPr>
              <a:solidFill>
                <a:srgbClr val="38761D"/>
              </a:solidFill>
            </a:endParaRPr>
          </a:p>
        </p:txBody>
      </p:sp>
      <p:pic>
        <p:nvPicPr>
          <p:cNvPr id="1909" name="Google Shape;1909;p252"/>
          <p:cNvPicPr preferRelativeResize="0"/>
          <p:nvPr/>
        </p:nvPicPr>
        <p:blipFill>
          <a:blip r:embed="rId3">
            <a:alphaModFix/>
          </a:blip>
          <a:stretch>
            <a:fillRect/>
          </a:stretch>
        </p:blipFill>
        <p:spPr>
          <a:xfrm>
            <a:off x="0" y="0"/>
            <a:ext cx="1466275" cy="730575"/>
          </a:xfrm>
          <a:prstGeom prst="rect">
            <a:avLst/>
          </a:prstGeom>
          <a:noFill/>
          <a:ln>
            <a:noFill/>
          </a:ln>
        </p:spPr>
      </p:pic>
      <p:sp>
        <p:nvSpPr>
          <p:cNvPr id="1910" name="Google Shape;1910;p25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Specific Weights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One may desire to have </a:t>
            </a:r>
            <a:r>
              <a:rPr b="1" lang="en" sz="1200">
                <a:solidFill>
                  <a:srgbClr val="0000FF"/>
                </a:solidFill>
              </a:rPr>
              <a:t>pre-trained weights from a specific domain</a:t>
            </a:r>
            <a:r>
              <a:rPr lang="en" sz="1200">
                <a:solidFill>
                  <a:schemeClr val="dk1"/>
                </a:solidFill>
              </a:rPr>
              <a:t>, other than the</a:t>
            </a:r>
            <a:r>
              <a:rPr i="1" lang="en" sz="1200">
                <a:solidFill>
                  <a:schemeClr val="dk1"/>
                </a:solidFill>
              </a:rPr>
              <a:t> ImageNet 2012</a:t>
            </a:r>
            <a:r>
              <a:rPr lang="en" sz="1200">
                <a:solidFill>
                  <a:schemeClr val="dk1"/>
                </a:solidFill>
              </a:rPr>
              <a:t>. In the next code example, we:</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first train a ResNet50 pre-built architecture for a specific domain (e.g., produce),</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 and then subsequently use the pretrained domain specific weights and initialization to train another ResNet50 model in a similar domain.</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Steps: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Instantiate an uninitialized ResNet50 model without the classifier and pooling layer, which we designate as the base model.</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Save the base model architecture for later reuse in transfer learning (</a:t>
            </a:r>
            <a:r>
              <a:rPr lang="en" sz="1200">
                <a:solidFill>
                  <a:srgbClr val="0D904F"/>
                </a:solidFill>
                <a:latin typeface="Consolas"/>
                <a:ea typeface="Consolas"/>
                <a:cs typeface="Consolas"/>
                <a:sym typeface="Consolas"/>
              </a:rPr>
              <a:t>produce-model.json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11" name="Google Shape;1911;p252"/>
          <p:cNvGraphicFramePr/>
          <p:nvPr/>
        </p:nvGraphicFramePr>
        <p:xfrm>
          <a:off x="640800" y="3548988"/>
          <a:ext cx="3000000" cy="3000000"/>
        </p:xfrm>
        <a:graphic>
          <a:graphicData uri="http://schemas.openxmlformats.org/drawingml/2006/table">
            <a:tbl>
              <a:tblPr>
                <a:noFill/>
                <a:tableStyleId>{44C79E60-302F-4C3F-842E-BB4E706F5184}</a:tableStyleId>
              </a:tblPr>
              <a:tblGrid>
                <a:gridCol w="7862400"/>
              </a:tblGrid>
              <a:tr h="137312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save the base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base_model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to_json</a:t>
                      </a:r>
                      <a:r>
                        <a:rPr lang="en" sz="1000">
                          <a:solidFill>
                            <a:srgbClr val="616161"/>
                          </a:solidFill>
                          <a:latin typeface="Consolas"/>
                          <a:ea typeface="Consolas"/>
                          <a:cs typeface="Consolas"/>
                          <a:sym typeface="Consolas"/>
                        </a:rPr>
                        <a:t>()</a:t>
                      </a:r>
                      <a:r>
                        <a:rPr lang="en" sz="1000">
                          <a:solidFill>
                            <a:srgbClr val="455A64"/>
                          </a:solidFill>
                          <a:latin typeface="Consolas"/>
                          <a:ea typeface="Consolas"/>
                          <a:cs typeface="Consolas"/>
                          <a:sym typeface="Consolas"/>
                        </a:rPr>
                        <a:t># Write the JSON string to a file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with</a:t>
                      </a:r>
                      <a:r>
                        <a:rPr lang="en" sz="1000">
                          <a:solidFill>
                            <a:schemeClr val="dk1"/>
                          </a:solidFill>
                          <a:latin typeface="Consolas"/>
                          <a:ea typeface="Consolas"/>
                          <a:cs typeface="Consolas"/>
                          <a:sym typeface="Consolas"/>
                        </a:rPr>
                        <a:t> 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'produce-model.json'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write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base_model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5" name="Shape 1915"/>
        <p:cNvGrpSpPr/>
        <p:nvPr/>
      </p:nvGrpSpPr>
      <p:grpSpPr>
        <a:xfrm>
          <a:off x="0" y="0"/>
          <a:ext cx="0" cy="0"/>
          <a:chOff x="0" y="0"/>
          <a:chExt cx="0" cy="0"/>
        </a:xfrm>
      </p:grpSpPr>
      <p:sp>
        <p:nvSpPr>
          <p:cNvPr id="1916" name="Google Shape;1916;p25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Training</a:t>
            </a:r>
            <a:endParaRPr>
              <a:solidFill>
                <a:srgbClr val="38761D"/>
              </a:solidFill>
            </a:endParaRPr>
          </a:p>
        </p:txBody>
      </p:sp>
      <p:pic>
        <p:nvPicPr>
          <p:cNvPr id="1917" name="Google Shape;1917;p253"/>
          <p:cNvPicPr preferRelativeResize="0"/>
          <p:nvPr/>
        </p:nvPicPr>
        <p:blipFill>
          <a:blip r:embed="rId3">
            <a:alphaModFix/>
          </a:blip>
          <a:stretch>
            <a:fillRect/>
          </a:stretch>
        </p:blipFill>
        <p:spPr>
          <a:xfrm>
            <a:off x="0" y="0"/>
            <a:ext cx="1466275" cy="730575"/>
          </a:xfrm>
          <a:prstGeom prst="rect">
            <a:avLst/>
          </a:prstGeom>
          <a:noFill/>
          <a:ln>
            <a:noFill/>
          </a:ln>
        </p:spPr>
      </p:pic>
      <p:sp>
        <p:nvSpPr>
          <p:cNvPr id="1918" name="Google Shape;1918;p25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Specific Weights - Train for a Specific Domain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Next, we: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Add a classifier (</a:t>
            </a:r>
            <a:r>
              <a:rPr lang="en" sz="1200">
                <a:solidFill>
                  <a:srgbClr val="0D904F"/>
                </a:solidFill>
                <a:latin typeface="Consolas"/>
                <a:ea typeface="Consolas"/>
                <a:cs typeface="Consolas"/>
                <a:sym typeface="Consolas"/>
              </a:rPr>
              <a:t>Flatten</a:t>
            </a:r>
            <a:r>
              <a:rPr lang="en" sz="1200">
                <a:solidFill>
                  <a:schemeClr val="dk1"/>
                </a:solidFill>
              </a:rPr>
              <a:t> and </a:t>
            </a:r>
            <a:r>
              <a:rPr lang="en" sz="1200">
                <a:solidFill>
                  <a:srgbClr val="0D904F"/>
                </a:solidFill>
                <a:latin typeface="Consolas"/>
                <a:ea typeface="Consolas"/>
                <a:cs typeface="Consolas"/>
                <a:sym typeface="Consolas"/>
              </a:rPr>
              <a:t>Dense</a:t>
            </a:r>
            <a:r>
              <a:rPr lang="en" sz="1200">
                <a:solidFill>
                  <a:schemeClr val="dk1"/>
                </a:solidFill>
              </a:rPr>
              <a:t> layers) and train for a specific (source) domain (e.g., produce).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Save the weights for the trained model (</a:t>
            </a:r>
            <a:r>
              <a:rPr lang="en" sz="1200">
                <a:solidFill>
                  <a:srgbClr val="0D904F"/>
                </a:solidFill>
                <a:latin typeface="Consolas"/>
                <a:ea typeface="Consolas"/>
                <a:cs typeface="Consolas"/>
                <a:sym typeface="Consolas"/>
              </a:rPr>
              <a:t>produce-weights.h5</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19" name="Google Shape;1919;p253"/>
          <p:cNvGraphicFramePr/>
          <p:nvPr/>
        </p:nvGraphicFramePr>
        <p:xfrm>
          <a:off x="640800" y="2639063"/>
          <a:ext cx="3000000" cy="3000000"/>
        </p:xfrm>
        <a:graphic>
          <a:graphicData uri="http://schemas.openxmlformats.org/drawingml/2006/table">
            <a:tbl>
              <a:tblPr>
                <a:noFill/>
                <a:tableStyleId>{44C79E60-302F-4C3F-842E-BB4E706F5184}</a:tableStyleId>
              </a:tblPr>
              <a:tblGrid>
                <a:gridCol w="7862400"/>
              </a:tblGrid>
              <a:tr h="16317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name</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'bottleneck'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do training here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save the model weights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save_weights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'produce-weights.h5'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3" name="Shape 1923"/>
        <p:cNvGrpSpPr/>
        <p:nvPr/>
      </p:nvGrpSpPr>
      <p:grpSpPr>
        <a:xfrm>
          <a:off x="0" y="0"/>
          <a:ext cx="0" cy="0"/>
          <a:chOff x="0" y="0"/>
          <a:chExt cx="0" cy="0"/>
        </a:xfrm>
      </p:grpSpPr>
      <p:sp>
        <p:nvSpPr>
          <p:cNvPr id="1924" name="Google Shape;1924;p25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Training</a:t>
            </a:r>
            <a:endParaRPr>
              <a:solidFill>
                <a:srgbClr val="38761D"/>
              </a:solidFill>
            </a:endParaRPr>
          </a:p>
        </p:txBody>
      </p:sp>
      <p:pic>
        <p:nvPicPr>
          <p:cNvPr id="1925" name="Google Shape;1925;p254"/>
          <p:cNvPicPr preferRelativeResize="0"/>
          <p:nvPr/>
        </p:nvPicPr>
        <p:blipFill>
          <a:blip r:embed="rId3">
            <a:alphaModFix/>
          </a:blip>
          <a:stretch>
            <a:fillRect/>
          </a:stretch>
        </p:blipFill>
        <p:spPr>
          <a:xfrm>
            <a:off x="0" y="0"/>
            <a:ext cx="1466275" cy="730575"/>
          </a:xfrm>
          <a:prstGeom prst="rect">
            <a:avLst/>
          </a:prstGeom>
          <a:noFill/>
          <a:ln>
            <a:noFill/>
          </a:ln>
        </p:spPr>
      </p:pic>
      <p:sp>
        <p:nvSpPr>
          <p:cNvPr id="1926" name="Google Shape;1926;p25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Specific Weights - Transfer Train for New Domain</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Finally, we: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Load the base model architecture (`model-produce.json), which does not contain the classifier layer.</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Initialize the base model architecture with the pretrained weights for the source domain (</a:t>
            </a:r>
            <a:r>
              <a:rPr lang="en" sz="1200">
                <a:solidFill>
                  <a:srgbClr val="0D904F"/>
                </a:solidFill>
                <a:latin typeface="Consolas"/>
                <a:ea typeface="Consolas"/>
                <a:cs typeface="Consolas"/>
                <a:sym typeface="Consolas"/>
              </a:rPr>
              <a:t>model-produce.h5</a:t>
            </a:r>
            <a:r>
              <a:rPr lang="en" sz="1200">
                <a:solidFill>
                  <a:schemeClr val="dk1"/>
                </a:solidFill>
              </a:rPr>
              <a: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Add a classifier for the new similar domain.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Train the model/classifier for the new similar domain.</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27" name="Google Shape;1927;p254"/>
          <p:cNvGraphicFramePr/>
          <p:nvPr/>
        </p:nvGraphicFramePr>
        <p:xfrm>
          <a:off x="640800" y="2236763"/>
          <a:ext cx="3000000" cy="3000000"/>
        </p:xfrm>
        <a:graphic>
          <a:graphicData uri="http://schemas.openxmlformats.org/drawingml/2006/table">
            <a:tbl>
              <a:tblPr>
                <a:noFill/>
                <a:tableStyleId>{44C79E60-302F-4C3F-842E-BB4E706F5184}</a:tableStyleId>
              </a:tblPr>
              <a:tblGrid>
                <a:gridCol w="7862400"/>
              </a:tblGrid>
              <a:tr h="2927625">
                <a:tc>
                  <a:txBody>
                    <a:bodyPr/>
                    <a:lstStyle/>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Read the JSON string for the base model from a file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9C27B0"/>
                          </a:solidFill>
                          <a:latin typeface="Consolas"/>
                          <a:ea typeface="Consolas"/>
                          <a:cs typeface="Consolas"/>
                          <a:sym typeface="Consolas"/>
                        </a:rPr>
                        <a:t>with</a:t>
                      </a:r>
                      <a:r>
                        <a:rPr lang="en" sz="900">
                          <a:solidFill>
                            <a:schemeClr val="dk1"/>
                          </a:solidFill>
                          <a:latin typeface="Consolas"/>
                          <a:ea typeface="Consolas"/>
                          <a:cs typeface="Consolas"/>
                          <a:sym typeface="Consolas"/>
                        </a:rPr>
                        <a:t> open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'produce-model.json'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0F9D58"/>
                          </a:solidFill>
                          <a:latin typeface="Consolas"/>
                          <a:ea typeface="Consolas"/>
                          <a:cs typeface="Consolas"/>
                          <a:sym typeface="Consolas"/>
                        </a:rPr>
                        <a:t>'r'</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as</a:t>
                      </a: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base_model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read</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Reuse the base model and trained weights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model_from_json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base_model</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load_weights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'produce-weights.h5'</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Add classifier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Flatten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name</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'bottleneck'</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'softmax'</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Compile the model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input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compile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loss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'categorical_crossentropy'</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optimizer</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'adam'</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metrics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'accuracy'</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train the new model for a new dataset</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1" name="Shape 1931"/>
        <p:cNvGrpSpPr/>
        <p:nvPr/>
      </p:nvGrpSpPr>
      <p:grpSpPr>
        <a:xfrm>
          <a:off x="0" y="0"/>
          <a:ext cx="0" cy="0"/>
          <a:chOff x="0" y="0"/>
          <a:chExt cx="0" cy="0"/>
        </a:xfrm>
      </p:grpSpPr>
      <p:sp>
        <p:nvSpPr>
          <p:cNvPr id="1932" name="Google Shape;1932;p25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Initialization</a:t>
            </a:r>
            <a:endParaRPr>
              <a:solidFill>
                <a:srgbClr val="38761D"/>
              </a:solidFill>
            </a:endParaRPr>
          </a:p>
        </p:txBody>
      </p:sp>
      <p:pic>
        <p:nvPicPr>
          <p:cNvPr id="1933" name="Google Shape;1933;p255"/>
          <p:cNvPicPr preferRelativeResize="0"/>
          <p:nvPr/>
        </p:nvPicPr>
        <p:blipFill>
          <a:blip r:embed="rId3">
            <a:alphaModFix/>
          </a:blip>
          <a:stretch>
            <a:fillRect/>
          </a:stretch>
        </p:blipFill>
        <p:spPr>
          <a:xfrm>
            <a:off x="0" y="0"/>
            <a:ext cx="1466275" cy="730575"/>
          </a:xfrm>
          <a:prstGeom prst="rect">
            <a:avLst/>
          </a:prstGeom>
          <a:noFill/>
          <a:ln>
            <a:noFill/>
          </a:ln>
        </p:spPr>
      </p:pic>
      <p:sp>
        <p:nvSpPr>
          <p:cNvPr id="1934" name="Google Shape;1934;p25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Transfer Weight Initialization</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Another form of transfer learning, is</a:t>
            </a:r>
            <a:r>
              <a:rPr b="1" lang="en" sz="1200">
                <a:solidFill>
                  <a:schemeClr val="dk1"/>
                </a:solidFill>
              </a:rPr>
              <a:t> </a:t>
            </a:r>
            <a:r>
              <a:rPr b="1" lang="en" sz="1200">
                <a:solidFill>
                  <a:srgbClr val="0000FF"/>
                </a:solidFill>
              </a:rPr>
              <a:t>transfer of domain specific weights to use as weight initialization in a model one will otherwise fully retrain</a:t>
            </a:r>
            <a:r>
              <a:rPr lang="en" sz="1200">
                <a:solidFill>
                  <a:schemeClr val="dk1"/>
                </a:solidFill>
              </a:rPr>
              <a:t>. In this case, one is trying to improve on using an initializer based on a random weight distribution algorithm (e.g., Xavier for tanh and He-Normal for ReLU activation functions).</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Transferring of domain specific weights is a</a:t>
            </a:r>
            <a:r>
              <a:rPr b="1" lang="en" sz="1200">
                <a:solidFill>
                  <a:srgbClr val="0000FF"/>
                </a:solidFill>
              </a:rPr>
              <a:t> one-shot weight initialization approach</a:t>
            </a:r>
            <a:r>
              <a:rPr lang="en" sz="1200">
                <a:solidFill>
                  <a:schemeClr val="dk1"/>
                </a:solidFill>
              </a:rPr>
              <a:t>. The presumption is to generate a set of weight initialization that is generalized enough that the training of the model will lead to the best local (or global) optima. What one wants to accomplish is to do some initial training of a model, that the weights learned during the initial session will have the characteristics of:</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Will point in the general right direction for convergence, and</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Be over generalized to prevent diving into an arbitrary local optima.</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Such that these weights can be used as the initialization weights for a single (one-shot) training session which will converge on the best local optima.</a:t>
            </a:r>
            <a:endParaRPr b="1">
              <a:solidFill>
                <a:srgbClr val="38761D"/>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8" name="Shape 1938"/>
        <p:cNvGrpSpPr/>
        <p:nvPr/>
      </p:nvGrpSpPr>
      <p:grpSpPr>
        <a:xfrm>
          <a:off x="0" y="0"/>
          <a:ext cx="0" cy="0"/>
          <a:chOff x="0" y="0"/>
          <a:chExt cx="0" cy="0"/>
        </a:xfrm>
      </p:grpSpPr>
      <p:pic>
        <p:nvPicPr>
          <p:cNvPr id="1939" name="Google Shape;1939;p256"/>
          <p:cNvPicPr preferRelativeResize="0"/>
          <p:nvPr/>
        </p:nvPicPr>
        <p:blipFill>
          <a:blip r:embed="rId3">
            <a:alphaModFix/>
          </a:blip>
          <a:stretch>
            <a:fillRect/>
          </a:stretch>
        </p:blipFill>
        <p:spPr>
          <a:xfrm>
            <a:off x="0" y="0"/>
            <a:ext cx="1466275" cy="730575"/>
          </a:xfrm>
          <a:prstGeom prst="rect">
            <a:avLst/>
          </a:prstGeom>
          <a:noFill/>
          <a:ln>
            <a:noFill/>
          </a:ln>
        </p:spPr>
      </p:pic>
      <p:sp>
        <p:nvSpPr>
          <p:cNvPr id="1940" name="Google Shape;1940;p25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Initialization</a:t>
            </a:r>
            <a:endParaRPr>
              <a:solidFill>
                <a:srgbClr val="38761D"/>
              </a:solidFill>
            </a:endParaRPr>
          </a:p>
        </p:txBody>
      </p:sp>
      <p:sp>
        <p:nvSpPr>
          <p:cNvPr id="1941" name="Google Shape;1941;p25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Transfer Weight Initialization - Code Example Part 1</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steps for this form of weight initialization are: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Instantiate a model, with a random weight distribution (Xavier, He-Normal, etc).</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Use high level of dropout and/or regularization to prevent fitting to the data.</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Run a few epochs.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Save the weights.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Start a full training session using the saved weights.</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42" name="Google Shape;1942;p256"/>
          <p:cNvGraphicFramePr/>
          <p:nvPr/>
        </p:nvGraphicFramePr>
        <p:xfrm>
          <a:off x="602475" y="2571738"/>
          <a:ext cx="3000000" cy="3000000"/>
        </p:xfrm>
        <a:graphic>
          <a:graphicData uri="http://schemas.openxmlformats.org/drawingml/2006/table">
            <a:tbl>
              <a:tblPr>
                <a:noFill/>
                <a:tableStyleId>{44C79E60-302F-4C3F-842E-BB4E706F5184}</a:tableStyleId>
              </a:tblPr>
              <a:tblGrid>
                <a:gridCol w="7862400"/>
              </a:tblGrid>
              <a:tr h="1631725">
                <a:tc>
                  <a:txBody>
                    <a:bodyPr/>
                    <a:lstStyle/>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Instantiate base model with default weight initialization (i.e., He-Normal)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ResNet50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include_top</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False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pooling</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None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input_shape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100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100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save the base model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base_model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to_json</a:t>
                      </a:r>
                      <a:r>
                        <a:rPr lang="en" sz="900">
                          <a:solidFill>
                            <a:srgbClr val="616161"/>
                          </a:solidFill>
                          <a:latin typeface="Consolas"/>
                          <a:ea typeface="Consolas"/>
                          <a:cs typeface="Consolas"/>
                          <a:sym typeface="Consolas"/>
                        </a:rPr>
                        <a:t>()</a:t>
                      </a:r>
                      <a:r>
                        <a:rPr lang="en" sz="900">
                          <a:solidFill>
                            <a:srgbClr val="455A64"/>
                          </a:solidFill>
                          <a:latin typeface="Consolas"/>
                          <a:ea typeface="Consolas"/>
                          <a:cs typeface="Consolas"/>
                          <a:sym typeface="Consolas"/>
                        </a:rPr>
                        <a:t># Write the JSON string to a file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9C27B0"/>
                          </a:solidFill>
                          <a:latin typeface="Consolas"/>
                          <a:ea typeface="Consolas"/>
                          <a:cs typeface="Consolas"/>
                          <a:sym typeface="Consolas"/>
                        </a:rPr>
                        <a:t>with</a:t>
                      </a:r>
                      <a:r>
                        <a:rPr lang="en" sz="900">
                          <a:solidFill>
                            <a:schemeClr val="dk1"/>
                          </a:solidFill>
                          <a:latin typeface="Consolas"/>
                          <a:ea typeface="Consolas"/>
                          <a:cs typeface="Consolas"/>
                          <a:sym typeface="Consolas"/>
                        </a:rPr>
                        <a:t> open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'model.json'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0F9D58"/>
                          </a:solidFill>
                          <a:latin typeface="Consolas"/>
                          <a:ea typeface="Consolas"/>
                          <a:cs typeface="Consolas"/>
                          <a:sym typeface="Consolas"/>
                        </a:rPr>
                        <a:t>'w'</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as</a:t>
                      </a: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write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base_model</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Add a dropout layer and classifier to the base ResNet Model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Dropout</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0.75</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'softmax'</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input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do pre-training here for a few epochs (e.g., 5 epochs)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save the model weights as the weight initializer</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6" name="Shape 1946"/>
        <p:cNvGrpSpPr/>
        <p:nvPr/>
      </p:nvGrpSpPr>
      <p:grpSpPr>
        <a:xfrm>
          <a:off x="0" y="0"/>
          <a:ext cx="0" cy="0"/>
          <a:chOff x="0" y="0"/>
          <a:chExt cx="0" cy="0"/>
        </a:xfrm>
      </p:grpSpPr>
      <p:pic>
        <p:nvPicPr>
          <p:cNvPr id="1947" name="Google Shape;1947;p257"/>
          <p:cNvPicPr preferRelativeResize="0"/>
          <p:nvPr/>
        </p:nvPicPr>
        <p:blipFill>
          <a:blip r:embed="rId3">
            <a:alphaModFix/>
          </a:blip>
          <a:stretch>
            <a:fillRect/>
          </a:stretch>
        </p:blipFill>
        <p:spPr>
          <a:xfrm>
            <a:off x="0" y="0"/>
            <a:ext cx="1466275" cy="730575"/>
          </a:xfrm>
          <a:prstGeom prst="rect">
            <a:avLst/>
          </a:prstGeom>
          <a:noFill/>
          <a:ln>
            <a:noFill/>
          </a:ln>
        </p:spPr>
      </p:pic>
      <p:sp>
        <p:nvSpPr>
          <p:cNvPr id="1948" name="Google Shape;1948;p25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Initialization</a:t>
            </a:r>
            <a:endParaRPr>
              <a:solidFill>
                <a:srgbClr val="38761D"/>
              </a:solidFill>
            </a:endParaRPr>
          </a:p>
        </p:txBody>
      </p:sp>
      <p:sp>
        <p:nvSpPr>
          <p:cNvPr id="1949" name="Google Shape;1949;p25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Transfer Weight Initialization - Code Example Part 2</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950" name="Google Shape;1950;p257"/>
          <p:cNvGraphicFramePr/>
          <p:nvPr/>
        </p:nvGraphicFramePr>
        <p:xfrm>
          <a:off x="564150" y="1297838"/>
          <a:ext cx="3000000" cy="3000000"/>
        </p:xfrm>
        <a:graphic>
          <a:graphicData uri="http://schemas.openxmlformats.org/drawingml/2006/table">
            <a:tbl>
              <a:tblPr>
                <a:noFill/>
                <a:tableStyleId>{44C79E60-302F-4C3F-842E-BB4E706F5184}</a:tableStyleId>
              </a:tblPr>
              <a:tblGrid>
                <a:gridCol w="7862400"/>
              </a:tblGrid>
              <a:tr h="163172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save_weights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'weights-init.h5'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the JSON string for the base model from a file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with</a:t>
                      </a:r>
                      <a:r>
                        <a:rPr lang="en" sz="1000">
                          <a:solidFill>
                            <a:schemeClr val="dk1"/>
                          </a:solidFill>
                          <a:latin typeface="Consolas"/>
                          <a:ea typeface="Consolas"/>
                          <a:cs typeface="Consolas"/>
                          <a:sym typeface="Consolas"/>
                        </a:rPr>
                        <a:t> 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'model.json'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base_model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read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Reuse the base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model_from_json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base_model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Initialize the weights using domain transfer weight initialization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'weights-init.h5'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classifier without Dropout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new model</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4" name="Shape 1954"/>
        <p:cNvGrpSpPr/>
        <p:nvPr/>
      </p:nvGrpSpPr>
      <p:grpSpPr>
        <a:xfrm>
          <a:off x="0" y="0"/>
          <a:ext cx="0" cy="0"/>
          <a:chOff x="0" y="0"/>
          <a:chExt cx="0" cy="0"/>
        </a:xfrm>
      </p:grpSpPr>
      <p:pic>
        <p:nvPicPr>
          <p:cNvPr id="1955" name="Google Shape;1955;p258"/>
          <p:cNvPicPr preferRelativeResize="0"/>
          <p:nvPr/>
        </p:nvPicPr>
        <p:blipFill>
          <a:blip r:embed="rId3">
            <a:alphaModFix/>
          </a:blip>
          <a:stretch>
            <a:fillRect/>
          </a:stretch>
        </p:blipFill>
        <p:spPr>
          <a:xfrm>
            <a:off x="0" y="0"/>
            <a:ext cx="1466275" cy="730575"/>
          </a:xfrm>
          <a:prstGeom prst="rect">
            <a:avLst/>
          </a:prstGeom>
          <a:noFill/>
          <a:ln>
            <a:noFill/>
          </a:ln>
        </p:spPr>
      </p:pic>
      <p:sp>
        <p:nvSpPr>
          <p:cNvPr id="1956" name="Google Shape;1956;p25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Negative Transfer</a:t>
            </a:r>
            <a:endParaRPr>
              <a:solidFill>
                <a:srgbClr val="38761D"/>
              </a:solidFill>
            </a:endParaRPr>
          </a:p>
        </p:txBody>
      </p:sp>
      <p:sp>
        <p:nvSpPr>
          <p:cNvPr id="1957" name="Google Shape;1957;p25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Negative Transfer</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a:t>
            </a:r>
            <a:r>
              <a:rPr b="1" lang="en" sz="1200">
                <a:solidFill>
                  <a:srgbClr val="0000FF"/>
                </a:solidFill>
              </a:rPr>
              <a:t> some cases one will find that transfer learning results in a more negative performance</a:t>
            </a:r>
            <a:r>
              <a:rPr lang="en" sz="1200">
                <a:solidFill>
                  <a:schemeClr val="dk1"/>
                </a:solidFill>
              </a:rPr>
              <a:t>, than training from scratch. That is, when using a pre-trained model to train a new model, the overall performance during training is less than what it would be if the model was not pre-trained.</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This is </a:t>
            </a:r>
            <a:r>
              <a:rPr lang="en" sz="1200" u="sng">
                <a:solidFill>
                  <a:schemeClr val="dk1"/>
                </a:solidFill>
              </a:rPr>
              <a:t>referred to as negative transfer</a:t>
            </a:r>
            <a:r>
              <a:rPr lang="en" sz="1200">
                <a:solidFill>
                  <a:schemeClr val="dk1"/>
                </a:solidFill>
              </a:rPr>
              <a:t>. In this case, the source and destination domains as so distinct, that the learned weights for the source domain cannot be reused on the destination domain, and when reused the training of the model will not converge, and quite possibly diverge.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In general, one can spot negative transfer usually within five to ten epochs.</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1" name="Shape 1961"/>
        <p:cNvGrpSpPr/>
        <p:nvPr/>
      </p:nvGrpSpPr>
      <p:grpSpPr>
        <a:xfrm>
          <a:off x="0" y="0"/>
          <a:ext cx="0" cy="0"/>
          <a:chOff x="0" y="0"/>
          <a:chExt cx="0" cy="0"/>
        </a:xfrm>
      </p:grpSpPr>
      <p:pic>
        <p:nvPicPr>
          <p:cNvPr id="1962" name="Google Shape;1962;p259"/>
          <p:cNvPicPr preferRelativeResize="0"/>
          <p:nvPr/>
        </p:nvPicPr>
        <p:blipFill>
          <a:blip r:embed="rId3">
            <a:alphaModFix/>
          </a:blip>
          <a:stretch>
            <a:fillRect/>
          </a:stretch>
        </p:blipFill>
        <p:spPr>
          <a:xfrm>
            <a:off x="0" y="0"/>
            <a:ext cx="1466275" cy="730575"/>
          </a:xfrm>
          <a:prstGeom prst="rect">
            <a:avLst/>
          </a:prstGeom>
          <a:noFill/>
          <a:ln>
            <a:noFill/>
          </a:ln>
        </p:spPr>
      </p:pic>
      <p:sp>
        <p:nvSpPr>
          <p:cNvPr id="1963" name="Google Shape;1963;p25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Production</a:t>
            </a:r>
            <a:endParaRPr>
              <a:solidFill>
                <a:srgbClr val="38761D"/>
              </a:solidFill>
            </a:endParaRPr>
          </a:p>
        </p:txBody>
      </p:sp>
      <p:sp>
        <p:nvSpPr>
          <p:cNvPr id="1964" name="Google Shape;1964;p25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TBD</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Depthwise Separable Convolution</a:t>
            </a:r>
            <a:endParaRPr>
              <a:solidFill>
                <a:srgbClr val="38761D"/>
              </a:solidFill>
            </a:endParaRPr>
          </a:p>
        </p:txBody>
      </p:sp>
      <p:pic>
        <p:nvPicPr>
          <p:cNvPr id="240" name="Google Shape;240;p37"/>
          <p:cNvPicPr preferRelativeResize="0"/>
          <p:nvPr/>
        </p:nvPicPr>
        <p:blipFill>
          <a:blip r:embed="rId3">
            <a:alphaModFix/>
          </a:blip>
          <a:stretch>
            <a:fillRect/>
          </a:stretch>
        </p:blipFill>
        <p:spPr>
          <a:xfrm>
            <a:off x="0" y="0"/>
            <a:ext cx="1466275" cy="730575"/>
          </a:xfrm>
          <a:prstGeom prst="rect">
            <a:avLst/>
          </a:prstGeom>
          <a:noFill/>
          <a:ln>
            <a:noFill/>
          </a:ln>
        </p:spPr>
      </p:pic>
      <p:sp>
        <p:nvSpPr>
          <p:cNvPr id="241" name="Google Shape;241;p37"/>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2200"/>
              </a:spcBef>
              <a:spcAft>
                <a:spcPts val="0"/>
              </a:spcAft>
              <a:buNone/>
            </a:pPr>
            <a:r>
              <a:rPr b="1" lang="en" sz="1200">
                <a:solidFill>
                  <a:schemeClr val="dk1"/>
                </a:solidFill>
              </a:rPr>
              <a:t>Computational Complexity</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pointwise convolution we use 1x1xD kernels, one for each output. As in the early example, of our output is 256 filters (feature maps), we will use 256 1x1xD kernels.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RGB example using a 3x3x3 kernel for the depthwise convolution, we have 27 multiply operations each time the kernel moves. This would be followed by a 1x1x3x256 (where 256 is the number of outputted filters) which is 768. The total number of multiply operations would be: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304800" lvl="0" marL="2743200" rtl="0" algn="l">
              <a:lnSpc>
                <a:spcPct val="115000"/>
              </a:lnSpc>
              <a:spcBef>
                <a:spcPts val="1100"/>
              </a:spcBef>
              <a:spcAft>
                <a:spcPts val="0"/>
              </a:spcAft>
              <a:buClr>
                <a:srgbClr val="0000FF"/>
              </a:buClr>
              <a:buSzPts val="1200"/>
              <a:buChar char="●"/>
            </a:pPr>
            <a:r>
              <a:rPr b="1" lang="en" sz="1200">
                <a:solidFill>
                  <a:srgbClr val="0000FF"/>
                </a:solidFill>
              </a:rPr>
              <a:t>Normal Convolution: 6912</a:t>
            </a:r>
            <a:endParaRPr b="1" sz="1200">
              <a:solidFill>
                <a:srgbClr val="0000FF"/>
              </a:solidFill>
            </a:endParaRPr>
          </a:p>
          <a:p>
            <a:pPr indent="-304800" lvl="0" marL="2743200" rtl="0" algn="l">
              <a:lnSpc>
                <a:spcPct val="115000"/>
              </a:lnSpc>
              <a:spcBef>
                <a:spcPts val="0"/>
              </a:spcBef>
              <a:spcAft>
                <a:spcPts val="0"/>
              </a:spcAft>
              <a:buClr>
                <a:srgbClr val="0000FF"/>
              </a:buClr>
              <a:buSzPts val="1200"/>
              <a:buChar char="●"/>
            </a:pPr>
            <a:r>
              <a:rPr b="1" lang="en" sz="1200">
                <a:solidFill>
                  <a:srgbClr val="0000FF"/>
                </a:solidFill>
              </a:rPr>
              <a:t>Spatial Separable Convolution: 4608</a:t>
            </a:r>
            <a:endParaRPr b="1" sz="1200">
              <a:solidFill>
                <a:srgbClr val="0000FF"/>
              </a:solidFill>
            </a:endParaRPr>
          </a:p>
          <a:p>
            <a:pPr indent="-304800" lvl="0" marL="2743200" rtl="0" algn="l">
              <a:lnSpc>
                <a:spcPct val="115000"/>
              </a:lnSpc>
              <a:spcBef>
                <a:spcPts val="0"/>
              </a:spcBef>
              <a:spcAft>
                <a:spcPts val="0"/>
              </a:spcAft>
              <a:buClr>
                <a:srgbClr val="0000FF"/>
              </a:buClr>
              <a:buSzPts val="1200"/>
              <a:buChar char="●"/>
            </a:pPr>
            <a:r>
              <a:rPr b="1" lang="en" sz="1200">
                <a:solidFill>
                  <a:srgbClr val="0000FF"/>
                </a:solidFill>
              </a:rPr>
              <a:t>Depthwise Separable Convolution: 795</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Architecture</a:t>
            </a:r>
            <a:endParaRPr>
              <a:solidFill>
                <a:srgbClr val="38761D"/>
              </a:solidFill>
            </a:endParaRPr>
          </a:p>
        </p:txBody>
      </p:sp>
      <p:pic>
        <p:nvPicPr>
          <p:cNvPr id="247" name="Google Shape;247;p38"/>
          <p:cNvPicPr preferRelativeResize="0"/>
          <p:nvPr/>
        </p:nvPicPr>
        <p:blipFill>
          <a:blip r:embed="rId3">
            <a:alphaModFix/>
          </a:blip>
          <a:stretch>
            <a:fillRect/>
          </a:stretch>
        </p:blipFill>
        <p:spPr>
          <a:xfrm>
            <a:off x="0" y="0"/>
            <a:ext cx="1466275" cy="730575"/>
          </a:xfrm>
          <a:prstGeom prst="rect">
            <a:avLst/>
          </a:prstGeom>
          <a:noFill/>
          <a:ln>
            <a:noFill/>
          </a:ln>
        </p:spPr>
      </p:pic>
      <p:sp>
        <p:nvSpPr>
          <p:cNvPr id="248" name="Google Shape;248;p38"/>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In the Xception architecture, the spatial separable convolutions in the inception module are replaced with a depthwise separable convolution, reducing computational complexity (number of multiply operations) by 83%.</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249" name="Google Shape;249;p38"/>
          <p:cNvPicPr preferRelativeResize="0"/>
          <p:nvPr/>
        </p:nvPicPr>
        <p:blipFill>
          <a:blip r:embed="rId4">
            <a:alphaModFix/>
          </a:blip>
          <a:stretch>
            <a:fillRect/>
          </a:stretch>
        </p:blipFill>
        <p:spPr>
          <a:xfrm>
            <a:off x="1568300" y="1490875"/>
            <a:ext cx="5164474" cy="3520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Xception - Architecture</a:t>
            </a:r>
            <a:endParaRPr>
              <a:solidFill>
                <a:srgbClr val="38761D"/>
              </a:solidFill>
            </a:endParaRPr>
          </a:p>
        </p:txBody>
      </p:sp>
      <p:pic>
        <p:nvPicPr>
          <p:cNvPr id="255" name="Google Shape;255;p39"/>
          <p:cNvPicPr preferRelativeResize="0"/>
          <p:nvPr/>
        </p:nvPicPr>
        <p:blipFill>
          <a:blip r:embed="rId3">
            <a:alphaModFix/>
          </a:blip>
          <a:stretch>
            <a:fillRect/>
          </a:stretch>
        </p:blipFill>
        <p:spPr>
          <a:xfrm>
            <a:off x="0" y="0"/>
            <a:ext cx="1466275" cy="730575"/>
          </a:xfrm>
          <a:prstGeom prst="rect">
            <a:avLst/>
          </a:prstGeom>
          <a:noFill/>
          <a:ln>
            <a:noFill/>
          </a:ln>
        </p:spPr>
      </p:pic>
      <p:sp>
        <p:nvSpPr>
          <p:cNvPr id="256" name="Google Shape;256;p39"/>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200">
                <a:solidFill>
                  <a:schemeClr val="dk1"/>
                </a:solidFill>
              </a:rPr>
              <a:t>Code snippet of a Keras implementation of a Depthwise Separable Convolution followed by a Pooling and Strided Convolution.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257" name="Google Shape;257;p39"/>
          <p:cNvGraphicFramePr/>
          <p:nvPr/>
        </p:nvGraphicFramePr>
        <p:xfrm>
          <a:off x="423363" y="1535500"/>
          <a:ext cx="3000000" cy="3000000"/>
        </p:xfrm>
        <a:graphic>
          <a:graphicData uri="http://schemas.openxmlformats.org/drawingml/2006/table">
            <a:tbl>
              <a:tblPr>
                <a:noFill/>
                <a:tableStyleId>{44C79E60-302F-4C3F-842E-BB4E706F5184}</a:tableStyleId>
              </a:tblPr>
              <a:tblGrid>
                <a:gridCol w="7977975"/>
              </a:tblGrid>
              <a:tr h="127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First Depthwise Separable Convolution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SeparableConv2D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Second Depthwise Separable Convolution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SeparableConv2D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Create pooled feature maps, reduce size by 75%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Add strided convolution to identity link to double number of filters to</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match output of residual block for the add operation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shortcut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shortcut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shortcut</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a:t>
            </a:r>
            <a:r>
              <a:rPr lang="en">
                <a:solidFill>
                  <a:srgbClr val="38761D"/>
                </a:solidFill>
              </a:rPr>
              <a:t> CNN - Code Lab #4</a:t>
            </a:r>
            <a:endParaRPr>
              <a:solidFill>
                <a:srgbClr val="38761D"/>
              </a:solidFill>
            </a:endParaRPr>
          </a:p>
        </p:txBody>
      </p:sp>
      <p:pic>
        <p:nvPicPr>
          <p:cNvPr id="263" name="Google Shape;263;p40"/>
          <p:cNvPicPr preferRelativeResize="0"/>
          <p:nvPr/>
        </p:nvPicPr>
        <p:blipFill>
          <a:blip r:embed="rId3">
            <a:alphaModFix/>
          </a:blip>
          <a:stretch>
            <a:fillRect/>
          </a:stretch>
        </p:blipFill>
        <p:spPr>
          <a:xfrm>
            <a:off x="0" y="0"/>
            <a:ext cx="1466275" cy="730575"/>
          </a:xfrm>
          <a:prstGeom prst="rect">
            <a:avLst/>
          </a:prstGeom>
          <a:noFill/>
          <a:ln>
            <a:noFill/>
          </a:ln>
        </p:spPr>
      </p:pic>
      <p:sp>
        <p:nvSpPr>
          <p:cNvPr id="264" name="Google Shape;264;p4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Advanced Convolutional Neural Networks</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a:solidFill>
                  <a:srgbClr val="337AB7"/>
                </a:solidFill>
                <a:highlight>
                  <a:srgbClr val="FAFAFA"/>
                </a:highlight>
                <a:uFill>
                  <a:noFill/>
                </a:uFill>
                <a:hlinkClick r:id="rId4"/>
              </a:rPr>
              <a:t>Idiomatic Programmer - handbook 1 - Codelab 4.ipynb</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1"/>
          <p:cNvSpPr txBox="1"/>
          <p:nvPr>
            <p:ph idx="1" type="subTitle"/>
          </p:nvPr>
        </p:nvSpPr>
        <p:spPr>
          <a:xfrm>
            <a:off x="536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270" name="Google Shape;270;p41"/>
          <p:cNvPicPr preferRelativeResize="0"/>
          <p:nvPr/>
        </p:nvPicPr>
        <p:blipFill>
          <a:blip r:embed="rId3">
            <a:alphaModFix/>
          </a:blip>
          <a:stretch>
            <a:fillRect/>
          </a:stretch>
        </p:blipFill>
        <p:spPr>
          <a:xfrm>
            <a:off x="0" y="0"/>
            <a:ext cx="1466275" cy="730575"/>
          </a:xfrm>
          <a:prstGeom prst="rect">
            <a:avLst/>
          </a:prstGeom>
          <a:noFill/>
          <a:ln>
            <a:noFill/>
          </a:ln>
        </p:spPr>
      </p:pic>
      <p:sp>
        <p:nvSpPr>
          <p:cNvPr id="271" name="Google Shape;271;p41"/>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Mobile Neural Networks</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MobileNet </a:t>
            </a:r>
            <a:r>
              <a:rPr lang="en" sz="1200">
                <a:solidFill>
                  <a:schemeClr val="dk1"/>
                </a:solidFill>
              </a:rPr>
              <a:t>is an architecture introduced by Google in 2017 for producing smaller networks which can fit on mobile and embedded devices, while maintaining accuracy close to their larger network counterparts. The MobileNet architecture </a:t>
            </a:r>
            <a:r>
              <a:rPr b="1" lang="en" sz="1200">
                <a:solidFill>
                  <a:srgbClr val="0000FF"/>
                </a:solidFill>
              </a:rPr>
              <a:t>replaces normal convolutions with depthwise separable convolutions to further reduce computational complexity</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br>
              <a:rPr lang="en" sz="1200">
                <a:solidFill>
                  <a:schemeClr val="dk1"/>
                </a:solidFill>
              </a:rPr>
            </a:br>
            <a:r>
              <a:rPr b="1" lang="en" sz="1200">
                <a:solidFill>
                  <a:schemeClr val="dk1"/>
                </a:solidFill>
              </a:rPr>
              <a:t>Two additional hyperparameters were introduced for </a:t>
            </a:r>
            <a:r>
              <a:rPr b="1" i="1" lang="en" sz="1200">
                <a:solidFill>
                  <a:schemeClr val="dk1"/>
                </a:solidFill>
              </a:rPr>
              <a:t>thinning</a:t>
            </a:r>
            <a:r>
              <a:rPr b="1" lang="en" sz="1200">
                <a:solidFill>
                  <a:schemeClr val="dk1"/>
                </a:solidFill>
              </a:rPr>
              <a:t> the size of the network</a:t>
            </a:r>
            <a:r>
              <a:rPr lang="en" sz="1200">
                <a:solidFill>
                  <a:schemeClr val="dk1"/>
                </a:solidFill>
              </a:rPr>
              <a:t>: </a:t>
            </a:r>
            <a:r>
              <a:rPr i="1" lang="en" sz="1200">
                <a:solidFill>
                  <a:schemeClr val="dk1"/>
                </a:solidFill>
              </a:rPr>
              <a:t>width multiplier </a:t>
            </a:r>
            <a:r>
              <a:rPr lang="en" sz="1200">
                <a:solidFill>
                  <a:schemeClr val="dk1"/>
                </a:solidFill>
              </a:rPr>
              <a:t>and </a:t>
            </a:r>
            <a:r>
              <a:rPr i="1" lang="en" sz="1200">
                <a:solidFill>
                  <a:schemeClr val="dk1"/>
                </a:solidFill>
              </a:rPr>
              <a:t>resolution multiplier</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Workshop - 2019</a:t>
            </a:r>
            <a:endParaRPr>
              <a:solidFill>
                <a:srgbClr val="38761D"/>
              </a:solidFill>
            </a:endParaRPr>
          </a:p>
        </p:txBody>
      </p:sp>
      <p:pic>
        <p:nvPicPr>
          <p:cNvPr id="71" name="Google Shape;71;p15"/>
          <p:cNvPicPr preferRelativeResize="0"/>
          <p:nvPr/>
        </p:nvPicPr>
        <p:blipFill>
          <a:blip r:embed="rId3">
            <a:alphaModFix/>
          </a:blip>
          <a:stretch>
            <a:fillRect/>
          </a:stretch>
        </p:blipFill>
        <p:spPr>
          <a:xfrm>
            <a:off x="0" y="0"/>
            <a:ext cx="1466275" cy="730575"/>
          </a:xfrm>
          <a:prstGeom prst="rect">
            <a:avLst/>
          </a:prstGeom>
          <a:noFill/>
          <a:ln>
            <a:noFill/>
          </a:ln>
        </p:spPr>
      </p:pic>
      <p:sp>
        <p:nvSpPr>
          <p:cNvPr id="72" name="Google Shape;72;p15"/>
          <p:cNvSpPr txBox="1"/>
          <p:nvPr/>
        </p:nvSpPr>
        <p:spPr>
          <a:xfrm>
            <a:off x="824850" y="1307950"/>
            <a:ext cx="7070100" cy="1743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Session 1 : Models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Session 2 : Data Engineering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Session 3 : Training &amp; Deployment</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i="1" lang="en"/>
              <a:t>Each session is approximately 2 hrs, consisting of:</a:t>
            </a:r>
            <a:endParaRPr i="1"/>
          </a:p>
          <a:p>
            <a:pPr indent="0" lvl="0" marL="457200" rtl="0" algn="l">
              <a:spcBef>
                <a:spcPts val="0"/>
              </a:spcBef>
              <a:spcAft>
                <a:spcPts val="0"/>
              </a:spcAft>
              <a:buNone/>
            </a:pPr>
            <a:r>
              <a:t/>
            </a:r>
            <a:endParaRPr i="1"/>
          </a:p>
          <a:p>
            <a:pPr indent="-317500" lvl="0" marL="914400" rtl="0" algn="l">
              <a:spcBef>
                <a:spcPts val="0"/>
              </a:spcBef>
              <a:spcAft>
                <a:spcPts val="0"/>
              </a:spcAft>
              <a:buSzPts val="1400"/>
              <a:buChar char="-"/>
            </a:pPr>
            <a:r>
              <a:rPr lang="en"/>
              <a:t>1 hr and 15 minute presentation and code-follow</a:t>
            </a:r>
            <a:endParaRPr/>
          </a:p>
          <a:p>
            <a:pPr indent="-317500" lvl="0" marL="914400" rtl="0" algn="l">
              <a:spcBef>
                <a:spcPts val="0"/>
              </a:spcBef>
              <a:spcAft>
                <a:spcPts val="0"/>
              </a:spcAft>
              <a:buSzPts val="1400"/>
              <a:buChar char="-"/>
            </a:pPr>
            <a:r>
              <a:rPr lang="en"/>
              <a:t>20 minute post Q&amp;A and Exercises</a:t>
            </a:r>
            <a:endParaRPr/>
          </a:p>
          <a:p>
            <a:pPr indent="-317500" lvl="0" marL="914400" rtl="0" algn="l">
              <a:spcBef>
                <a:spcPts val="0"/>
              </a:spcBef>
              <a:spcAft>
                <a:spcPts val="0"/>
              </a:spcAft>
              <a:buSzPts val="1400"/>
              <a:buChar char="-"/>
            </a:pPr>
            <a:r>
              <a:rPr lang="en"/>
              <a:t>10 minute break / network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2"/>
          <p:cNvSpPr txBox="1"/>
          <p:nvPr>
            <p:ph idx="1" type="subTitle"/>
          </p:nvPr>
        </p:nvSpPr>
        <p:spPr>
          <a:xfrm>
            <a:off x="517150" y="1470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277" name="Google Shape;277;p42"/>
          <p:cNvPicPr preferRelativeResize="0"/>
          <p:nvPr/>
        </p:nvPicPr>
        <p:blipFill>
          <a:blip r:embed="rId3">
            <a:alphaModFix/>
          </a:blip>
          <a:stretch>
            <a:fillRect/>
          </a:stretch>
        </p:blipFill>
        <p:spPr>
          <a:xfrm>
            <a:off x="0" y="0"/>
            <a:ext cx="1466275" cy="730575"/>
          </a:xfrm>
          <a:prstGeom prst="rect">
            <a:avLst/>
          </a:prstGeom>
          <a:noFill/>
          <a:ln>
            <a:noFill/>
          </a:ln>
        </p:spPr>
      </p:pic>
      <p:sp>
        <p:nvSpPr>
          <p:cNvPr id="278" name="Google Shape;278;p42"/>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Width Multiplier</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first hyperparameter introduced was the </a:t>
            </a:r>
            <a:r>
              <a:rPr b="1" lang="en" sz="1200">
                <a:solidFill>
                  <a:schemeClr val="dk1"/>
                </a:solidFill>
              </a:rPr>
              <a:t>width multiplier </a:t>
            </a:r>
            <a:r>
              <a:rPr b="1" lang="en" sz="1200">
                <a:solidFill>
                  <a:srgbClr val="222222"/>
                </a:solidFill>
                <a:highlight>
                  <a:srgbClr val="FFFFFF"/>
                </a:highlight>
                <a:latin typeface="Roboto"/>
                <a:ea typeface="Roboto"/>
                <a:cs typeface="Roboto"/>
                <a:sym typeface="Roboto"/>
              </a:rPr>
              <a:t>α </a:t>
            </a:r>
            <a:r>
              <a:rPr b="1" lang="en" sz="1200">
                <a:solidFill>
                  <a:schemeClr val="dk1"/>
                </a:solidFill>
              </a:rPr>
              <a:t>(alpha)</a:t>
            </a:r>
            <a:r>
              <a:rPr lang="en" sz="1200">
                <a:solidFill>
                  <a:schemeClr val="dk1"/>
                </a:solidFill>
              </a:rPr>
              <a:t>, which </a:t>
            </a:r>
            <a:r>
              <a:rPr b="1" lang="en" sz="1200">
                <a:solidFill>
                  <a:srgbClr val="0000FF"/>
                </a:solidFill>
              </a:rPr>
              <a:t>thins a network uniformly at each layer</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value of </a:t>
            </a:r>
            <a:r>
              <a:rPr lang="en" sz="1200">
                <a:solidFill>
                  <a:srgbClr val="222222"/>
                </a:solidFill>
                <a:highlight>
                  <a:srgbClr val="FFFFFF"/>
                </a:highlight>
                <a:latin typeface="Roboto"/>
                <a:ea typeface="Roboto"/>
                <a:cs typeface="Roboto"/>
                <a:sym typeface="Roboto"/>
              </a:rPr>
              <a:t>α </a:t>
            </a:r>
            <a:r>
              <a:rPr lang="en" sz="1200">
                <a:solidFill>
                  <a:schemeClr val="dk1"/>
                </a:solidFill>
              </a:rPr>
              <a:t>(alpha) is between 0 and 1, and will reduce the computational complexity of a mobile net by </a:t>
            </a:r>
            <a:r>
              <a:rPr lang="en" sz="1200">
                <a:solidFill>
                  <a:srgbClr val="222222"/>
                </a:solidFill>
                <a:highlight>
                  <a:srgbClr val="FFFFFF"/>
                </a:highlight>
                <a:latin typeface="Roboto"/>
                <a:ea typeface="Roboto"/>
                <a:cs typeface="Roboto"/>
                <a:sym typeface="Roboto"/>
              </a:rPr>
              <a:t>α </a:t>
            </a:r>
            <a:r>
              <a:rPr lang="en" sz="1200">
                <a:solidFill>
                  <a:schemeClr val="dk1"/>
                </a:solidFill>
              </a:rPr>
              <a:t>(alpha)**2. Typically values are 0.25 (6%), 0.50 (25%), and 0.75 (56%).</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tests results reported in the paper, a non-thinned mobilenet-224 had a 70.6% accuracy on ImageNet with 4.2 million parameters and 569 million matrix multi-add operations, while a 0.25 (width multiplier) mobilenet-224 had 50.6% accuracy with 0.5 million parameters and 41 million matrix multi-add operations.</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3"/>
          <p:cNvSpPr txBox="1"/>
          <p:nvPr>
            <p:ph idx="1" type="subTitle"/>
          </p:nvPr>
        </p:nvSpPr>
        <p:spPr>
          <a:xfrm>
            <a:off x="517150" y="1470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284" name="Google Shape;284;p43"/>
          <p:cNvPicPr preferRelativeResize="0"/>
          <p:nvPr/>
        </p:nvPicPr>
        <p:blipFill>
          <a:blip r:embed="rId3">
            <a:alphaModFix/>
          </a:blip>
          <a:stretch>
            <a:fillRect/>
          </a:stretch>
        </p:blipFill>
        <p:spPr>
          <a:xfrm>
            <a:off x="0" y="0"/>
            <a:ext cx="1466275" cy="730575"/>
          </a:xfrm>
          <a:prstGeom prst="rect">
            <a:avLst/>
          </a:prstGeom>
          <a:noFill/>
          <a:ln>
            <a:noFill/>
          </a:ln>
        </p:spPr>
      </p:pic>
      <p:sp>
        <p:nvSpPr>
          <p:cNvPr id="285" name="Google Shape;285;p43"/>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Resolution Multiplier</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second hyperparameter introduced was the </a:t>
            </a:r>
            <a:r>
              <a:rPr b="1" lang="en" sz="1200">
                <a:solidFill>
                  <a:schemeClr val="dk1"/>
                </a:solidFill>
              </a:rPr>
              <a:t>resolution multiplier </a:t>
            </a:r>
            <a:r>
              <a:rPr b="1" lang="en" sz="1200">
                <a:solidFill>
                  <a:srgbClr val="222222"/>
                </a:solidFill>
                <a:highlight>
                  <a:srgbClr val="FFFFFF"/>
                </a:highlight>
              </a:rPr>
              <a:t>ρ</a:t>
            </a:r>
            <a:r>
              <a:rPr b="1" lang="en" sz="1200">
                <a:solidFill>
                  <a:srgbClr val="222222"/>
                </a:solidFill>
                <a:highlight>
                  <a:srgbClr val="FFFFFF"/>
                </a:highlight>
                <a:latin typeface="Roboto"/>
                <a:ea typeface="Roboto"/>
                <a:cs typeface="Roboto"/>
                <a:sym typeface="Roboto"/>
              </a:rPr>
              <a:t> </a:t>
            </a:r>
            <a:r>
              <a:rPr b="1" lang="en" sz="1200">
                <a:solidFill>
                  <a:schemeClr val="dk1"/>
                </a:solidFill>
              </a:rPr>
              <a:t>(rho)</a:t>
            </a:r>
            <a:r>
              <a:rPr lang="en" sz="1200">
                <a:solidFill>
                  <a:schemeClr val="dk1"/>
                </a:solidFill>
              </a:rPr>
              <a:t>, which </a:t>
            </a:r>
            <a:r>
              <a:rPr b="1" lang="en" sz="1200">
                <a:solidFill>
                  <a:srgbClr val="0000FF"/>
                </a:solidFill>
              </a:rPr>
              <a:t>thins the input shape and consequently the feature map sizes at each layer</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 value of </a:t>
            </a:r>
            <a:r>
              <a:rPr lang="en" sz="1200">
                <a:solidFill>
                  <a:srgbClr val="222222"/>
                </a:solidFill>
                <a:highlight>
                  <a:srgbClr val="FFFFFF"/>
                </a:highlight>
              </a:rPr>
              <a:t>ρ</a:t>
            </a:r>
            <a:r>
              <a:rPr lang="en" sz="1200">
                <a:solidFill>
                  <a:srgbClr val="222222"/>
                </a:solidFill>
                <a:highlight>
                  <a:srgbClr val="FFFFFF"/>
                </a:highlight>
                <a:latin typeface="Roboto"/>
                <a:ea typeface="Roboto"/>
                <a:cs typeface="Roboto"/>
                <a:sym typeface="Roboto"/>
              </a:rPr>
              <a:t> </a:t>
            </a:r>
            <a:r>
              <a:rPr lang="en" sz="1200">
                <a:solidFill>
                  <a:schemeClr val="dk1"/>
                </a:solidFill>
              </a:rPr>
              <a:t>(rho) is between 0 and 1, and will reduced computational complexity of a mobile net by </a:t>
            </a:r>
            <a:r>
              <a:rPr lang="en" sz="1200">
                <a:solidFill>
                  <a:srgbClr val="222222"/>
                </a:solidFill>
                <a:highlight>
                  <a:srgbClr val="FFFFFF"/>
                </a:highlight>
              </a:rPr>
              <a:t>ρ</a:t>
            </a:r>
            <a:r>
              <a:rPr lang="en" sz="1200">
                <a:solidFill>
                  <a:srgbClr val="222222"/>
                </a:solidFill>
                <a:highlight>
                  <a:srgbClr val="FFFFFF"/>
                </a:highlight>
                <a:latin typeface="Roboto"/>
                <a:ea typeface="Roboto"/>
                <a:cs typeface="Roboto"/>
                <a:sym typeface="Roboto"/>
              </a:rPr>
              <a:t> </a:t>
            </a:r>
            <a:r>
              <a:rPr lang="en" sz="1200">
                <a:solidFill>
                  <a:schemeClr val="dk1"/>
                </a:solidFill>
              </a:rPr>
              <a:t>(rho)**2.</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tests results reported in the paper, a 0.25 (resolution multiplier) mobilenet-224 had 64.4% accuracy with 4.2 million parameters and 186 million matrix multi-add operations.</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4"/>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MobileNet</a:t>
            </a:r>
            <a:endParaRPr>
              <a:solidFill>
                <a:srgbClr val="38761D"/>
              </a:solidFill>
            </a:endParaRPr>
          </a:p>
        </p:txBody>
      </p:sp>
      <p:pic>
        <p:nvPicPr>
          <p:cNvPr id="291" name="Google Shape;291;p44"/>
          <p:cNvPicPr preferRelativeResize="0"/>
          <p:nvPr/>
        </p:nvPicPr>
        <p:blipFill>
          <a:blip r:embed="rId3">
            <a:alphaModFix/>
          </a:blip>
          <a:stretch>
            <a:fillRect/>
          </a:stretch>
        </p:blipFill>
        <p:spPr>
          <a:xfrm>
            <a:off x="0" y="0"/>
            <a:ext cx="1466275" cy="730575"/>
          </a:xfrm>
          <a:prstGeom prst="rect">
            <a:avLst/>
          </a:prstGeom>
          <a:noFill/>
          <a:ln>
            <a:noFill/>
          </a:ln>
        </p:spPr>
      </p:pic>
      <p:sp>
        <p:nvSpPr>
          <p:cNvPr id="292" name="Google Shape;292;p44"/>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Example Use of Width Multiplier</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293" name="Google Shape;293;p44"/>
          <p:cNvGraphicFramePr/>
          <p:nvPr/>
        </p:nvGraphicFramePr>
        <p:xfrm>
          <a:off x="423363" y="1535500"/>
          <a:ext cx="3000000" cy="3000000"/>
        </p:xfrm>
        <a:graphic>
          <a:graphicData uri="http://schemas.openxmlformats.org/drawingml/2006/table">
            <a:tbl>
              <a:tblPr>
                <a:noFill/>
                <a:tableStyleId>{44C79E60-302F-4C3F-842E-BB4E706F5184}</a:tableStyleId>
              </a:tblPr>
              <a:tblGrid>
                <a:gridCol w="7977975"/>
              </a:tblGrid>
              <a:tr h="127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stem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the stem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inputs : input tensor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alpha  : width multiplier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F9D58"/>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Apply the width filter to the number of feature maps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Normal Convolutional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ZeroPadding2D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padding</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'valid'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Depthwise Separable Convolution Block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depthwise_block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
        <p:nvSpPr>
          <p:cNvPr id="294" name="Google Shape;294;p44"/>
          <p:cNvSpPr/>
          <p:nvPr/>
        </p:nvSpPr>
        <p:spPr>
          <a:xfrm>
            <a:off x="1781925" y="1444150"/>
            <a:ext cx="510600" cy="45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4"/>
          <p:cNvSpPr/>
          <p:nvPr/>
        </p:nvSpPr>
        <p:spPr>
          <a:xfrm>
            <a:off x="1704875" y="2501950"/>
            <a:ext cx="932700" cy="45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4"/>
          <p:cNvSpPr/>
          <p:nvPr/>
        </p:nvSpPr>
        <p:spPr>
          <a:xfrm>
            <a:off x="2568325" y="4031725"/>
            <a:ext cx="510600" cy="452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4"/>
          <p:cNvSpPr txBox="1"/>
          <p:nvPr/>
        </p:nvSpPr>
        <p:spPr>
          <a:xfrm>
            <a:off x="3078925" y="1535500"/>
            <a:ext cx="21960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F9D58"/>
                </a:solidFill>
              </a:rPr>
              <a:t>#1 Width multiplier for reducing number of filters</a:t>
            </a:r>
            <a:endParaRPr sz="1000">
              <a:solidFill>
                <a:srgbClr val="0F9D58"/>
              </a:solidFill>
            </a:endParaRPr>
          </a:p>
        </p:txBody>
      </p:sp>
      <p:sp>
        <p:nvSpPr>
          <p:cNvPr id="298" name="Google Shape;298;p44"/>
          <p:cNvSpPr txBox="1"/>
          <p:nvPr/>
        </p:nvSpPr>
        <p:spPr>
          <a:xfrm>
            <a:off x="4572000" y="2680000"/>
            <a:ext cx="21960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F9D58"/>
                </a:solidFill>
              </a:rPr>
              <a:t>#2 Number of filters for stem convolution is reduced</a:t>
            </a:r>
            <a:endParaRPr sz="1000">
              <a:solidFill>
                <a:srgbClr val="0F9D58"/>
              </a:solidFill>
            </a:endParaRPr>
          </a:p>
        </p:txBody>
      </p:sp>
      <p:cxnSp>
        <p:nvCxnSpPr>
          <p:cNvPr id="299" name="Google Shape;299;p44"/>
          <p:cNvCxnSpPr>
            <a:endCxn id="294" idx="7"/>
          </p:cNvCxnSpPr>
          <p:nvPr/>
        </p:nvCxnSpPr>
        <p:spPr>
          <a:xfrm rot="10800000">
            <a:off x="2217749" y="1510446"/>
            <a:ext cx="861300" cy="217800"/>
          </a:xfrm>
          <a:prstGeom prst="curvedConnector4">
            <a:avLst>
              <a:gd fmla="val 45659" name="adj1"/>
              <a:gd fmla="val 239771" name="adj2"/>
            </a:avLst>
          </a:prstGeom>
          <a:noFill/>
          <a:ln cap="flat" cmpd="sng" w="9525">
            <a:solidFill>
              <a:schemeClr val="dk2"/>
            </a:solidFill>
            <a:prstDash val="solid"/>
            <a:round/>
            <a:headEnd len="med" w="med" type="none"/>
            <a:tailEnd len="med" w="med" type="triangle"/>
          </a:ln>
        </p:spPr>
      </p:cxnSp>
      <p:cxnSp>
        <p:nvCxnSpPr>
          <p:cNvPr id="300" name="Google Shape;300;p44"/>
          <p:cNvCxnSpPr>
            <a:endCxn id="295" idx="6"/>
          </p:cNvCxnSpPr>
          <p:nvPr/>
        </p:nvCxnSpPr>
        <p:spPr>
          <a:xfrm rot="10800000">
            <a:off x="2637575" y="2728300"/>
            <a:ext cx="1934400" cy="1443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301" name="Google Shape;301;p44"/>
          <p:cNvSpPr txBox="1"/>
          <p:nvPr/>
        </p:nvSpPr>
        <p:spPr>
          <a:xfrm>
            <a:off x="4115750" y="3680200"/>
            <a:ext cx="21960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F9D58"/>
                </a:solidFill>
              </a:rPr>
              <a:t>#3 Pass along the  width multiplier to the next convolution group</a:t>
            </a:r>
            <a:endParaRPr sz="1000">
              <a:solidFill>
                <a:srgbClr val="0F9D58"/>
              </a:solidFill>
            </a:endParaRPr>
          </a:p>
        </p:txBody>
      </p:sp>
      <p:cxnSp>
        <p:nvCxnSpPr>
          <p:cNvPr id="302" name="Google Shape;302;p44"/>
          <p:cNvCxnSpPr>
            <a:stCxn id="301" idx="1"/>
            <a:endCxn id="296" idx="6"/>
          </p:cNvCxnSpPr>
          <p:nvPr/>
        </p:nvCxnSpPr>
        <p:spPr>
          <a:xfrm flipH="1">
            <a:off x="3078950" y="3872800"/>
            <a:ext cx="1036800" cy="385200"/>
          </a:xfrm>
          <a:prstGeom prst="curvedConnector3">
            <a:avLst>
              <a:gd fmla="val 5000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5"/>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a:t>
            </a:r>
            <a:r>
              <a:rPr lang="en">
                <a:solidFill>
                  <a:srgbClr val="38761D"/>
                </a:solidFill>
              </a:rPr>
              <a:t>Net</a:t>
            </a:r>
            <a:endParaRPr>
              <a:solidFill>
                <a:srgbClr val="38761D"/>
              </a:solidFill>
            </a:endParaRPr>
          </a:p>
        </p:txBody>
      </p:sp>
      <p:pic>
        <p:nvPicPr>
          <p:cNvPr id="308" name="Google Shape;308;p45"/>
          <p:cNvPicPr preferRelativeResize="0"/>
          <p:nvPr/>
        </p:nvPicPr>
        <p:blipFill>
          <a:blip r:embed="rId3">
            <a:alphaModFix/>
          </a:blip>
          <a:stretch>
            <a:fillRect/>
          </a:stretch>
        </p:blipFill>
        <p:spPr>
          <a:xfrm>
            <a:off x="0" y="0"/>
            <a:ext cx="1466275" cy="730575"/>
          </a:xfrm>
          <a:prstGeom prst="rect">
            <a:avLst/>
          </a:prstGeom>
          <a:noFill/>
          <a:ln>
            <a:noFill/>
          </a:ln>
        </p:spPr>
      </p:pic>
      <p:sp>
        <p:nvSpPr>
          <p:cNvPr id="309" name="Google Shape;309;p45"/>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New Module and Terminology</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SqueezeNet </a:t>
            </a:r>
            <a:r>
              <a:rPr lang="en" sz="1200">
                <a:solidFill>
                  <a:schemeClr val="dk1"/>
                </a:solidFill>
              </a:rPr>
              <a:t>is an architecture proposed by joint research of DeepScale and UC Berkeley and Stanford University in 2015. In the corresponding paper, the authors introduced a new type of module, referred to as the </a:t>
            </a:r>
            <a:r>
              <a:rPr b="1" i="1" lang="en" sz="1200">
                <a:solidFill>
                  <a:srgbClr val="0000FF"/>
                </a:solidFill>
              </a:rPr>
              <a:t>fire </a:t>
            </a:r>
            <a:r>
              <a:rPr lang="en" sz="1200">
                <a:solidFill>
                  <a:schemeClr val="dk1"/>
                </a:solidFill>
              </a:rPr>
              <a:t>module, and </a:t>
            </a:r>
            <a:r>
              <a:rPr b="1" lang="en" sz="1200">
                <a:solidFill>
                  <a:srgbClr val="0000FF"/>
                </a:solidFill>
              </a:rPr>
              <a:t>introduced terminology for microarchitecture, macroarchitecture and metaparameters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457200" rtl="0" algn="l">
              <a:lnSpc>
                <a:spcPct val="115000"/>
              </a:lnSpc>
              <a:spcBef>
                <a:spcPts val="0"/>
              </a:spcBef>
              <a:spcAft>
                <a:spcPts val="0"/>
              </a:spcAft>
              <a:buClr>
                <a:srgbClr val="0D904F"/>
              </a:buClr>
              <a:buSzPts val="1400"/>
              <a:buChar char="●"/>
            </a:pPr>
            <a:r>
              <a:rPr b="1" lang="en">
                <a:solidFill>
                  <a:srgbClr val="0D904F"/>
                </a:solidFill>
              </a:rPr>
              <a:t>Microarchitecture is the design of modules, or groups.</a:t>
            </a:r>
            <a:endParaRPr b="1">
              <a:solidFill>
                <a:srgbClr val="0D904F"/>
              </a:solidFill>
            </a:endParaRPr>
          </a:p>
          <a:p>
            <a:pPr indent="-317500" lvl="0" marL="457200" rtl="0" algn="l">
              <a:lnSpc>
                <a:spcPct val="115000"/>
              </a:lnSpc>
              <a:spcBef>
                <a:spcPts val="0"/>
              </a:spcBef>
              <a:spcAft>
                <a:spcPts val="0"/>
              </a:spcAft>
              <a:buClr>
                <a:srgbClr val="0D904F"/>
              </a:buClr>
              <a:buSzPts val="1400"/>
              <a:buChar char="●"/>
            </a:pPr>
            <a:r>
              <a:rPr b="1" lang="en">
                <a:solidFill>
                  <a:srgbClr val="0D904F"/>
                </a:solidFill>
              </a:rPr>
              <a:t>Macroarchitecture is how the modules, or groups, are connected. </a:t>
            </a:r>
            <a:endParaRPr b="1">
              <a:solidFill>
                <a:srgbClr val="0D904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6"/>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Metaparameters</a:t>
            </a:r>
            <a:endParaRPr>
              <a:solidFill>
                <a:srgbClr val="38761D"/>
              </a:solidFill>
            </a:endParaRPr>
          </a:p>
        </p:txBody>
      </p:sp>
      <p:pic>
        <p:nvPicPr>
          <p:cNvPr id="315" name="Google Shape;315;p46"/>
          <p:cNvPicPr preferRelativeResize="0"/>
          <p:nvPr/>
        </p:nvPicPr>
        <p:blipFill>
          <a:blip r:embed="rId3">
            <a:alphaModFix/>
          </a:blip>
          <a:stretch>
            <a:fillRect/>
          </a:stretch>
        </p:blipFill>
        <p:spPr>
          <a:xfrm>
            <a:off x="0" y="0"/>
            <a:ext cx="1466275" cy="730575"/>
          </a:xfrm>
          <a:prstGeom prst="rect">
            <a:avLst/>
          </a:prstGeom>
          <a:noFill/>
          <a:ln>
            <a:noFill/>
          </a:ln>
        </p:spPr>
      </p:pic>
      <p:sp>
        <p:nvSpPr>
          <p:cNvPr id="316" name="Google Shape;316;p46"/>
          <p:cNvSpPr txBox="1"/>
          <p:nvPr/>
        </p:nvSpPr>
        <p:spPr>
          <a:xfrm>
            <a:off x="412075" y="59245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Metaparameters</a:t>
            </a:r>
            <a:endParaRPr b="1"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The use of the term metaparameters aided in better distinguishing what a hyperparameter is.</a:t>
            </a:r>
            <a:r>
              <a:rPr lang="en" sz="1200">
                <a:solidFill>
                  <a:schemeClr val="dk1"/>
                </a:solidFill>
              </a:rPr>
              <a:t> </a:t>
            </a:r>
            <a:endParaRPr sz="1200">
              <a:solidFill>
                <a:schemeClr val="dk1"/>
              </a:solidFill>
            </a:endParaRPr>
          </a:p>
          <a:p>
            <a:pPr indent="-317500" lvl="0" marL="457200" rtl="0" algn="l">
              <a:lnSpc>
                <a:spcPct val="115000"/>
              </a:lnSpc>
              <a:spcBef>
                <a:spcPts val="1100"/>
              </a:spcBef>
              <a:spcAft>
                <a:spcPts val="0"/>
              </a:spcAft>
              <a:buClr>
                <a:srgbClr val="0D904F"/>
              </a:buClr>
              <a:buSzPts val="1400"/>
              <a:buAutoNum type="arabicPeriod"/>
            </a:pPr>
            <a:r>
              <a:rPr b="1" lang="en">
                <a:solidFill>
                  <a:srgbClr val="0D904F"/>
                </a:solidFill>
              </a:rPr>
              <a:t>Model Parameters - the weights and biases that are learned during training are the model parameters.</a:t>
            </a:r>
            <a:endParaRPr b="1">
              <a:solidFill>
                <a:srgbClr val="0D904F"/>
              </a:solidFill>
            </a:endParaRPr>
          </a:p>
          <a:p>
            <a:pPr indent="-317500" lvl="0" marL="457200" rtl="0" algn="l">
              <a:lnSpc>
                <a:spcPct val="115000"/>
              </a:lnSpc>
              <a:spcBef>
                <a:spcPts val="0"/>
              </a:spcBef>
              <a:spcAft>
                <a:spcPts val="0"/>
              </a:spcAft>
              <a:buClr>
                <a:srgbClr val="0D904F"/>
              </a:buClr>
              <a:buSzPts val="1400"/>
              <a:buAutoNum type="arabicPeriod"/>
            </a:pPr>
            <a:r>
              <a:rPr b="1" lang="en">
                <a:solidFill>
                  <a:srgbClr val="0D904F"/>
                </a:solidFill>
              </a:rPr>
              <a:t>Hyperparameters - the tunable parameters used to train the model.</a:t>
            </a:r>
            <a:endParaRPr b="1">
              <a:solidFill>
                <a:srgbClr val="0D904F"/>
              </a:solidFill>
            </a:endParaRPr>
          </a:p>
          <a:p>
            <a:pPr indent="-317500" lvl="0" marL="457200" rtl="0" algn="l">
              <a:lnSpc>
                <a:spcPct val="115000"/>
              </a:lnSpc>
              <a:spcBef>
                <a:spcPts val="0"/>
              </a:spcBef>
              <a:spcAft>
                <a:spcPts val="0"/>
              </a:spcAft>
              <a:buClr>
                <a:srgbClr val="0D904F"/>
              </a:buClr>
              <a:buSzPts val="1400"/>
              <a:buAutoNum type="arabicPeriod"/>
            </a:pPr>
            <a:r>
              <a:rPr b="1" lang="en" u="sng">
                <a:solidFill>
                  <a:srgbClr val="0D904F"/>
                </a:solidFill>
              </a:rPr>
              <a:t>Metaparameters -  the structure of the model architecture that is configurable.</a:t>
            </a:r>
            <a:endParaRPr b="1" u="sng">
              <a:solidFill>
                <a:srgbClr val="0D904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7"/>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Architecture</a:t>
            </a:r>
            <a:endParaRPr>
              <a:solidFill>
                <a:srgbClr val="38761D"/>
              </a:solidFill>
            </a:endParaRPr>
          </a:p>
        </p:txBody>
      </p:sp>
      <p:pic>
        <p:nvPicPr>
          <p:cNvPr id="322" name="Google Shape;322;p47"/>
          <p:cNvPicPr preferRelativeResize="0"/>
          <p:nvPr/>
        </p:nvPicPr>
        <p:blipFill>
          <a:blip r:embed="rId3">
            <a:alphaModFix/>
          </a:blip>
          <a:stretch>
            <a:fillRect/>
          </a:stretch>
        </p:blipFill>
        <p:spPr>
          <a:xfrm>
            <a:off x="0" y="0"/>
            <a:ext cx="1466275" cy="730575"/>
          </a:xfrm>
          <a:prstGeom prst="rect">
            <a:avLst/>
          </a:prstGeom>
          <a:noFill/>
          <a:ln>
            <a:noFill/>
          </a:ln>
        </p:spPr>
      </p:pic>
      <p:sp>
        <p:nvSpPr>
          <p:cNvPr id="323" name="Google Shape;323;p47"/>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Architecture Goals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authors wanted to </a:t>
            </a:r>
            <a:r>
              <a:rPr lang="en" sz="1200" u="sng">
                <a:solidFill>
                  <a:schemeClr val="dk1"/>
                </a:solidFill>
              </a:rPr>
              <a:t>demonstrate a CNN architecture design that would fit on a mobile device and still retain comparable accuracy of </a:t>
            </a:r>
            <a:r>
              <a:rPr i="1" lang="en" sz="1200" u="sng">
                <a:solidFill>
                  <a:schemeClr val="dk1"/>
                </a:solidFill>
              </a:rPr>
              <a:t>AlexNet </a:t>
            </a:r>
            <a:r>
              <a:rPr lang="en" sz="1200" u="sng">
                <a:solidFill>
                  <a:schemeClr val="dk1"/>
                </a:solidFill>
              </a:rPr>
              <a:t>on </a:t>
            </a:r>
            <a:r>
              <a:rPr i="1" lang="en" sz="1200" u="sng">
                <a:solidFill>
                  <a:schemeClr val="dk1"/>
                </a:solidFill>
              </a:rPr>
              <a:t>ImageNet 2012</a:t>
            </a:r>
            <a:r>
              <a:rPr lang="en" sz="1200" u="sng">
                <a:solidFill>
                  <a:schemeClr val="dk1"/>
                </a:solidFill>
              </a:rPr>
              <a:t> dataset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authors reported </a:t>
            </a:r>
            <a:r>
              <a:rPr b="1" lang="en" sz="1200">
                <a:solidFill>
                  <a:srgbClr val="0000FF"/>
                </a:solidFill>
              </a:rPr>
              <a:t>achieving the same results empirically with a 50X reduction (fewer) parameters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authors reported that a small CNN architecture </a:t>
            </a:r>
            <a:r>
              <a:rPr b="1" lang="en" sz="1200">
                <a:solidFill>
                  <a:srgbClr val="0000FF"/>
                </a:solidFill>
              </a:rPr>
              <a:t>could maintain accuracy when compressed</a:t>
            </a:r>
            <a:r>
              <a:rPr lang="en" sz="1200">
                <a:solidFill>
                  <a:schemeClr val="dk1"/>
                </a:solidFill>
              </a:rPr>
              <a:t>, with the </a:t>
            </a:r>
            <a:r>
              <a:rPr i="1" lang="en" sz="1200">
                <a:solidFill>
                  <a:schemeClr val="dk1"/>
                </a:solidFill>
              </a:rPr>
              <a:t>DeepCompression</a:t>
            </a:r>
            <a:r>
              <a:rPr lang="en" sz="1200">
                <a:solidFill>
                  <a:schemeClr val="dk1"/>
                </a:solidFill>
              </a:rPr>
              <a:t> algorithm, which reduced the size of the model from 4.8Mb to 0.47Mb.</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D904F"/>
                </a:solidFill>
              </a:rPr>
              <a:t>The work contributed to an emerging field now referred to as compact models.</a:t>
            </a:r>
            <a:endParaRPr b="1" sz="1200">
              <a:solidFill>
                <a:srgbClr val="0D904F"/>
              </a:solidFill>
            </a:endParaRPr>
          </a:p>
          <a:p>
            <a:pPr indent="0" lvl="0" marL="0" rtl="0" algn="l">
              <a:lnSpc>
                <a:spcPct val="115000"/>
              </a:lnSpc>
              <a:spcBef>
                <a:spcPts val="1100"/>
              </a:spcBef>
              <a:spcAft>
                <a:spcPts val="0"/>
              </a:spcAft>
              <a:buNone/>
            </a:pPr>
            <a:r>
              <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8"/>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Architecture</a:t>
            </a:r>
            <a:endParaRPr>
              <a:solidFill>
                <a:srgbClr val="38761D"/>
              </a:solidFill>
            </a:endParaRPr>
          </a:p>
        </p:txBody>
      </p:sp>
      <p:pic>
        <p:nvPicPr>
          <p:cNvPr id="329" name="Google Shape;329;p48"/>
          <p:cNvPicPr preferRelativeResize="0"/>
          <p:nvPr/>
        </p:nvPicPr>
        <p:blipFill>
          <a:blip r:embed="rId3">
            <a:alphaModFix/>
          </a:blip>
          <a:stretch>
            <a:fillRect/>
          </a:stretch>
        </p:blipFill>
        <p:spPr>
          <a:xfrm>
            <a:off x="0" y="0"/>
            <a:ext cx="1466275" cy="730575"/>
          </a:xfrm>
          <a:prstGeom prst="rect">
            <a:avLst/>
          </a:prstGeom>
          <a:noFill/>
          <a:ln>
            <a:noFill/>
          </a:ln>
        </p:spPr>
      </p:pic>
      <p:sp>
        <p:nvSpPr>
          <p:cNvPr id="330" name="Google Shape;330;p48"/>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Architecture</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SqueezeNet architecture consists of a stem group, followed by eight </a:t>
            </a:r>
            <a:r>
              <a:rPr i="1" lang="en" sz="1200">
                <a:solidFill>
                  <a:schemeClr val="dk1"/>
                </a:solidFill>
              </a:rPr>
              <a:t>fire</a:t>
            </a:r>
            <a:r>
              <a:rPr lang="en" sz="1200">
                <a:solidFill>
                  <a:schemeClr val="dk1"/>
                </a:solidFill>
              </a:rPr>
              <a:t> modules and then a classifier.</a:t>
            </a:r>
            <a:endParaRPr b="1" sz="1200" u="sng">
              <a:solidFill>
                <a:srgbClr val="0D904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331" name="Google Shape;331;p48"/>
          <p:cNvPicPr preferRelativeResize="0"/>
          <p:nvPr/>
        </p:nvPicPr>
        <p:blipFill>
          <a:blip r:embed="rId4">
            <a:alphaModFix/>
          </a:blip>
          <a:stretch>
            <a:fillRect/>
          </a:stretch>
        </p:blipFill>
        <p:spPr>
          <a:xfrm>
            <a:off x="1600200" y="2216525"/>
            <a:ext cx="5943600" cy="1828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9"/>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Architecture</a:t>
            </a:r>
            <a:endParaRPr>
              <a:solidFill>
                <a:srgbClr val="38761D"/>
              </a:solidFill>
            </a:endParaRPr>
          </a:p>
        </p:txBody>
      </p:sp>
      <p:pic>
        <p:nvPicPr>
          <p:cNvPr id="337" name="Google Shape;337;p49"/>
          <p:cNvPicPr preferRelativeResize="0"/>
          <p:nvPr/>
        </p:nvPicPr>
        <p:blipFill>
          <a:blip r:embed="rId3">
            <a:alphaModFix/>
          </a:blip>
          <a:stretch>
            <a:fillRect/>
          </a:stretch>
        </p:blipFill>
        <p:spPr>
          <a:xfrm>
            <a:off x="0" y="0"/>
            <a:ext cx="1466275" cy="730575"/>
          </a:xfrm>
          <a:prstGeom prst="rect">
            <a:avLst/>
          </a:prstGeom>
          <a:noFill/>
          <a:ln>
            <a:noFill/>
          </a:ln>
        </p:spPr>
      </p:pic>
      <p:sp>
        <p:nvSpPr>
          <p:cNvPr id="338" name="Google Shape;338;p49"/>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Design Principles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 The authors describe their design principles to achieve their objectives, which they referred to as strategy 1, 2 and 3:</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Strategy 1: </a:t>
            </a:r>
            <a:r>
              <a:rPr b="1" lang="en" sz="1200">
                <a:solidFill>
                  <a:srgbClr val="0000FF"/>
                </a:solidFill>
              </a:rPr>
              <a:t>Use mostly 1x1 filters instead of the more common convention of 3x3 filters, which give a 9X reduction in the number of parameters</a:t>
            </a:r>
            <a:r>
              <a:rPr lang="en" sz="1200">
                <a:solidFill>
                  <a:schemeClr val="dk1"/>
                </a:solidFill>
              </a:rPr>
              <a:t>. The v1.0 version of </a:t>
            </a:r>
            <a:r>
              <a:rPr i="1" lang="en" sz="1200">
                <a:solidFill>
                  <a:schemeClr val="dk1"/>
                </a:solidFill>
              </a:rPr>
              <a:t>SqueezeNe</a:t>
            </a:r>
            <a:r>
              <a:rPr lang="en" sz="1200">
                <a:solidFill>
                  <a:schemeClr val="dk1"/>
                </a:solidFill>
              </a:rPr>
              <a:t>t used a 2:1 ratio of 1x1 to 3x3 filters.</a:t>
            </a:r>
            <a:endParaRPr sz="120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Strategy 2:</a:t>
            </a:r>
            <a:r>
              <a:rPr b="1" lang="en" sz="1200">
                <a:solidFill>
                  <a:srgbClr val="0000FF"/>
                </a:solidFill>
              </a:rPr>
              <a:t> Reduce the number of input filters to the 3x3 layers to further reduce the number of parameters</a:t>
            </a:r>
            <a:r>
              <a:rPr lang="en" sz="1200">
                <a:solidFill>
                  <a:schemeClr val="dk1"/>
                </a:solidFill>
              </a:rPr>
              <a:t>. They r</a:t>
            </a:r>
            <a:r>
              <a:rPr lang="en" sz="1200" u="sng">
                <a:solidFill>
                  <a:schemeClr val="dk1"/>
                </a:solidFill>
              </a:rPr>
              <a:t>efer to this component of the </a:t>
            </a:r>
            <a:r>
              <a:rPr i="1" lang="en" sz="1200" u="sng">
                <a:solidFill>
                  <a:schemeClr val="dk1"/>
                </a:solidFill>
              </a:rPr>
              <a:t>fire</a:t>
            </a:r>
            <a:r>
              <a:rPr lang="en" sz="1200" u="sng">
                <a:solidFill>
                  <a:schemeClr val="dk1"/>
                </a:solidFill>
              </a:rPr>
              <a:t> module as the</a:t>
            </a:r>
            <a:r>
              <a:rPr i="1" lang="en" sz="1200" u="sng">
                <a:solidFill>
                  <a:schemeClr val="dk1"/>
                </a:solidFill>
              </a:rPr>
              <a:t> squeeze layer</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Strategy 3:</a:t>
            </a:r>
            <a:r>
              <a:rPr b="1" lang="en" sz="1200">
                <a:solidFill>
                  <a:srgbClr val="0000FF"/>
                </a:solidFill>
              </a:rPr>
              <a:t> Delay downsampling of feature maps to as late as possible in the network, in contrast to the convention of the time to downsample early to preserve accuracy,</a:t>
            </a:r>
            <a:r>
              <a:rPr lang="en" sz="1200">
                <a:solidFill>
                  <a:schemeClr val="dk1"/>
                </a:solidFill>
              </a:rPr>
              <a:t> by using a stride of 1 on the early convolution layers and delay using stride of 2, which are strided convolutions which perform feature map downsampling.</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0"/>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Fire Module</a:t>
            </a:r>
            <a:endParaRPr>
              <a:solidFill>
                <a:srgbClr val="38761D"/>
              </a:solidFill>
            </a:endParaRPr>
          </a:p>
        </p:txBody>
      </p:sp>
      <p:pic>
        <p:nvPicPr>
          <p:cNvPr id="344" name="Google Shape;344;p50"/>
          <p:cNvPicPr preferRelativeResize="0"/>
          <p:nvPr/>
        </p:nvPicPr>
        <p:blipFill>
          <a:blip r:embed="rId3">
            <a:alphaModFix/>
          </a:blip>
          <a:stretch>
            <a:fillRect/>
          </a:stretch>
        </p:blipFill>
        <p:spPr>
          <a:xfrm>
            <a:off x="0" y="0"/>
            <a:ext cx="1466275" cy="730575"/>
          </a:xfrm>
          <a:prstGeom prst="rect">
            <a:avLst/>
          </a:prstGeom>
          <a:noFill/>
          <a:ln>
            <a:noFill/>
          </a:ln>
        </p:spPr>
      </p:pic>
      <p:sp>
        <p:nvSpPr>
          <p:cNvPr id="345" name="Google Shape;345;p50"/>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Fire Module</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a:t>
            </a:r>
            <a:r>
              <a:rPr i="1" lang="en" sz="1200">
                <a:solidFill>
                  <a:schemeClr val="dk1"/>
                </a:solidFill>
              </a:rPr>
              <a:t> fire</a:t>
            </a:r>
            <a:r>
              <a:rPr lang="en" sz="1200">
                <a:solidFill>
                  <a:schemeClr val="dk1"/>
                </a:solidFill>
              </a:rPr>
              <a:t> module consists of two convolutional layers, where the</a:t>
            </a:r>
            <a:r>
              <a:rPr b="1" lang="en" sz="1200">
                <a:solidFill>
                  <a:srgbClr val="0000FF"/>
                </a:solidFill>
              </a:rPr>
              <a:t> first layer is the </a:t>
            </a:r>
            <a:r>
              <a:rPr b="1" i="1" lang="en" sz="1200">
                <a:solidFill>
                  <a:srgbClr val="0000FF"/>
                </a:solidFill>
              </a:rPr>
              <a:t>squeeze layer</a:t>
            </a:r>
            <a:r>
              <a:rPr b="1" lang="en" sz="1200">
                <a:solidFill>
                  <a:srgbClr val="0000FF"/>
                </a:solidFill>
              </a:rPr>
              <a:t> and the second layer is the </a:t>
            </a:r>
            <a:r>
              <a:rPr b="1" i="1" lang="en" sz="1200">
                <a:solidFill>
                  <a:srgbClr val="0000FF"/>
                </a:solidFill>
              </a:rPr>
              <a:t>expand layer</a:t>
            </a:r>
            <a:r>
              <a:rPr lang="en" sz="1200">
                <a:solidFill>
                  <a:schemeClr val="dk1"/>
                </a:solidFill>
              </a:rPr>
              <a:t>. The </a:t>
            </a:r>
            <a:r>
              <a:rPr i="1" lang="en" sz="1200" u="sng">
                <a:solidFill>
                  <a:schemeClr val="dk1"/>
                </a:solidFill>
              </a:rPr>
              <a:t>squeeze layer</a:t>
            </a:r>
            <a:r>
              <a:rPr lang="en" sz="1200" u="sng">
                <a:solidFill>
                  <a:schemeClr val="dk1"/>
                </a:solidFill>
              </a:rPr>
              <a:t> uses a bottleneck convolution to preserve the size of the feature maps</a:t>
            </a:r>
            <a:r>
              <a:rPr lang="en" sz="1200">
                <a:solidFill>
                  <a:schemeClr val="dk1"/>
                </a:solidFill>
              </a:rPr>
              <a:t> (i.e., no downsampling), and reduce the number of filters passed to the </a:t>
            </a:r>
            <a:r>
              <a:rPr i="1" lang="en" sz="1200">
                <a:solidFill>
                  <a:schemeClr val="dk1"/>
                </a:solidFill>
              </a:rPr>
              <a:t>expand layer.</a:t>
            </a:r>
            <a:endParaRPr i="1"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a:t>
            </a:r>
            <a:r>
              <a:rPr i="1" lang="en" sz="1200">
                <a:solidFill>
                  <a:schemeClr val="dk1"/>
                </a:solidFill>
              </a:rPr>
              <a:t> </a:t>
            </a:r>
            <a:r>
              <a:rPr i="1" lang="en" sz="1200" u="sng">
                <a:solidFill>
                  <a:schemeClr val="dk1"/>
                </a:solidFill>
              </a:rPr>
              <a:t>expand layer </a:t>
            </a:r>
            <a:r>
              <a:rPr lang="en" sz="1200" u="sng">
                <a:solidFill>
                  <a:schemeClr val="dk1"/>
                </a:solidFill>
              </a:rPr>
              <a:t>is a branch of two convolutions, a 1x1 convolution and a 3x3 convolution</a:t>
            </a:r>
            <a:r>
              <a:rPr lang="en" sz="1200">
                <a:solidFill>
                  <a:schemeClr val="dk1"/>
                </a:solidFill>
              </a:rPr>
              <a:t>. The outputs (feature maps) from the convolutions are then concatenated. The</a:t>
            </a:r>
            <a:r>
              <a:rPr i="1" lang="en" sz="1200">
                <a:solidFill>
                  <a:schemeClr val="dk1"/>
                </a:solidFill>
              </a:rPr>
              <a:t> </a:t>
            </a:r>
            <a:r>
              <a:rPr i="1" lang="en" sz="1200" u="sng">
                <a:solidFill>
                  <a:schemeClr val="dk1"/>
                </a:solidFill>
              </a:rPr>
              <a:t>expand layer</a:t>
            </a:r>
            <a:r>
              <a:rPr lang="en" sz="1200" u="sng">
                <a:solidFill>
                  <a:schemeClr val="dk1"/>
                </a:solidFill>
              </a:rPr>
              <a:t> expands the number of feature maps by a factor of 4.</a:t>
            </a:r>
            <a:endParaRPr sz="1200" u="sng">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346" name="Google Shape;346;p50"/>
          <p:cNvPicPr preferRelativeResize="0"/>
          <p:nvPr/>
        </p:nvPicPr>
        <p:blipFill>
          <a:blip r:embed="rId4">
            <a:alphaModFix/>
          </a:blip>
          <a:stretch>
            <a:fillRect/>
          </a:stretch>
        </p:blipFill>
        <p:spPr>
          <a:xfrm>
            <a:off x="3649100" y="2772525"/>
            <a:ext cx="2216300" cy="2208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1"/>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Fire Module</a:t>
            </a:r>
            <a:endParaRPr>
              <a:solidFill>
                <a:srgbClr val="38761D"/>
              </a:solidFill>
            </a:endParaRPr>
          </a:p>
        </p:txBody>
      </p:sp>
      <p:pic>
        <p:nvPicPr>
          <p:cNvPr id="352" name="Google Shape;352;p51"/>
          <p:cNvPicPr preferRelativeResize="0"/>
          <p:nvPr/>
        </p:nvPicPr>
        <p:blipFill>
          <a:blip r:embed="rId3">
            <a:alphaModFix/>
          </a:blip>
          <a:stretch>
            <a:fillRect/>
          </a:stretch>
        </p:blipFill>
        <p:spPr>
          <a:xfrm>
            <a:off x="0" y="0"/>
            <a:ext cx="1466275" cy="730575"/>
          </a:xfrm>
          <a:prstGeom prst="rect">
            <a:avLst/>
          </a:prstGeom>
          <a:noFill/>
          <a:ln>
            <a:noFill/>
          </a:ln>
        </p:spPr>
      </p:pic>
      <p:sp>
        <p:nvSpPr>
          <p:cNvPr id="353" name="Google Shape;353;p51"/>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Fire Module</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implements a fire module:</a:t>
            </a:r>
            <a:endParaRPr sz="1200" u="sng">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54" name="Google Shape;354;p51"/>
          <p:cNvGraphicFramePr/>
          <p:nvPr/>
        </p:nvGraphicFramePr>
        <p:xfrm>
          <a:off x="423363" y="1907725"/>
          <a:ext cx="3000000" cy="3000000"/>
        </p:xfrm>
        <a:graphic>
          <a:graphicData uri="http://schemas.openxmlformats.org/drawingml/2006/table">
            <a:tbl>
              <a:tblPr>
                <a:noFill/>
                <a:tableStyleId>{44C79E60-302F-4C3F-842E-BB4E706F5184}</a:tableStyleId>
              </a:tblPr>
              <a:tblGrid>
                <a:gridCol w="7977975"/>
              </a:tblGrid>
              <a:tr h="12700">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fire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n_filters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Create a fire module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squeeze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squeeze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'glorot_uniform'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branch the squeeze layer into a 1x1 and 3x3 convolution and double the number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of filters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expand1x1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'glorot_uniform'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squeeze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expand3x3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n_filters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'glorot_uniform'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squeeze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concatenate the feature maps from the 1x1 and 3x3 branches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expand1x1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expand3x3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Models</a:t>
            </a:r>
            <a:endParaRPr>
              <a:solidFill>
                <a:srgbClr val="38761D"/>
              </a:solidFill>
            </a:endParaRPr>
          </a:p>
        </p:txBody>
      </p:sp>
      <p:pic>
        <p:nvPicPr>
          <p:cNvPr id="78" name="Google Shape;78;p16"/>
          <p:cNvPicPr preferRelativeResize="0"/>
          <p:nvPr/>
        </p:nvPicPr>
        <p:blipFill>
          <a:blip r:embed="rId3">
            <a:alphaModFix/>
          </a:blip>
          <a:stretch>
            <a:fillRect/>
          </a:stretch>
        </p:blipFill>
        <p:spPr>
          <a:xfrm>
            <a:off x="0" y="0"/>
            <a:ext cx="1466275" cy="730575"/>
          </a:xfrm>
          <a:prstGeom prst="rect">
            <a:avLst/>
          </a:prstGeom>
          <a:noFill/>
          <a:ln>
            <a:noFill/>
          </a:ln>
        </p:spPr>
      </p:pic>
      <p:sp>
        <p:nvSpPr>
          <p:cNvPr id="79" name="Google Shape;79;p16"/>
          <p:cNvSpPr txBox="1"/>
          <p:nvPr/>
        </p:nvSpPr>
        <p:spPr>
          <a:xfrm>
            <a:off x="824850" y="1307950"/>
            <a:ext cx="73842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800"/>
              <a:t>Part</a:t>
            </a:r>
            <a:r>
              <a:rPr lang="en" sz="1800"/>
              <a:t> 1 : Covered in Neural_Network Study Pack</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rPr lang="en" sz="1800"/>
              <a:t>Part 2 : Covered in Convolutional_Neural Network Study Pack</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rPr lang="en" sz="1800"/>
              <a:t>Part 3 : Covered in Wide_Convolutional_Neural_Networks</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rPr lang="en" sz="1800"/>
              <a:t>Part 4: Advanced Convolutional Neura</a:t>
            </a:r>
            <a:r>
              <a:rPr lang="en" sz="1800"/>
              <a:t>l Networks</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rPr lang="en" sz="1800"/>
              <a:t>Part 5: Mobile Convolutional Neural Networks</a:t>
            </a:r>
            <a:endParaRPr sz="18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52"/>
          <p:cNvSpPr txBox="1"/>
          <p:nvPr>
            <p:ph idx="1" type="subTitle"/>
          </p:nvPr>
        </p:nvSpPr>
        <p:spPr>
          <a:xfrm>
            <a:off x="623400" y="1085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SqueezeNet - Classifier</a:t>
            </a:r>
            <a:endParaRPr>
              <a:solidFill>
                <a:srgbClr val="38761D"/>
              </a:solidFill>
            </a:endParaRPr>
          </a:p>
        </p:txBody>
      </p:sp>
      <p:pic>
        <p:nvPicPr>
          <p:cNvPr id="360" name="Google Shape;360;p52"/>
          <p:cNvPicPr preferRelativeResize="0"/>
          <p:nvPr/>
        </p:nvPicPr>
        <p:blipFill>
          <a:blip r:embed="rId3">
            <a:alphaModFix/>
          </a:blip>
          <a:stretch>
            <a:fillRect/>
          </a:stretch>
        </p:blipFill>
        <p:spPr>
          <a:xfrm>
            <a:off x="0" y="0"/>
            <a:ext cx="1466275" cy="730575"/>
          </a:xfrm>
          <a:prstGeom prst="rect">
            <a:avLst/>
          </a:prstGeom>
          <a:noFill/>
          <a:ln>
            <a:noFill/>
          </a:ln>
        </p:spPr>
      </p:pic>
      <p:sp>
        <p:nvSpPr>
          <p:cNvPr id="361" name="Google Shape;361;p52"/>
          <p:cNvSpPr txBox="1"/>
          <p:nvPr/>
        </p:nvSpPr>
        <p:spPr>
          <a:xfrm>
            <a:off x="423375" y="840600"/>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SqueezeNet - An Unconventional Classifier</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u="sng">
                <a:solidFill>
                  <a:schemeClr val="dk1"/>
                </a:solidFill>
              </a:rPr>
              <a:t>classifier does not follow the conventional practice of a global averaging pooling layer followed by a dense layer </a:t>
            </a:r>
            <a:r>
              <a:rPr lang="en" sz="1200">
                <a:solidFill>
                  <a:schemeClr val="dk1"/>
                </a:solidFill>
              </a:rPr>
              <a:t>where the number of output nodes equals the number of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Instead, </a:t>
            </a:r>
            <a:r>
              <a:rPr b="1" lang="en" sz="1200">
                <a:solidFill>
                  <a:srgbClr val="0000FF"/>
                </a:solidFill>
              </a:rPr>
              <a:t>it uses a convolutional layer where the number of filters equals the number of classes</a:t>
            </a:r>
            <a:r>
              <a:rPr lang="en" sz="1200">
                <a:solidFill>
                  <a:schemeClr val="dk1"/>
                </a:solidFill>
              </a:rPr>
              <a:t>, followed by a global averaging pooling layer such that each prior filter (class) is reduced to a single value.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ctr">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362" name="Google Shape;362;p52"/>
          <p:cNvGraphicFramePr/>
          <p:nvPr/>
        </p:nvGraphicFramePr>
        <p:xfrm>
          <a:off x="423363" y="2900300"/>
          <a:ext cx="3000000" cy="3000000"/>
        </p:xfrm>
        <a:graphic>
          <a:graphicData uri="http://schemas.openxmlformats.org/drawingml/2006/table">
            <a:tbl>
              <a:tblPr>
                <a:noFill/>
                <a:tableStyleId>{44C79E60-302F-4C3F-842E-BB4E706F5184}</a:tableStyleId>
              </a:tblPr>
              <a:tblGrid>
                <a:gridCol w="7977975"/>
              </a:tblGrid>
              <a:tr h="127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classifier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n_classes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 The classifier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set the number of filters equal to number of classes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n_classes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padding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'same'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'glorot_uniform'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reduce each filter (class) to a single value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GlobalAveragePooling2D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3"/>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Data Engineering</a:t>
            </a:r>
            <a:endParaRPr>
              <a:solidFill>
                <a:srgbClr val="38761D"/>
              </a:solidFill>
            </a:endParaRPr>
          </a:p>
        </p:txBody>
      </p:sp>
      <p:pic>
        <p:nvPicPr>
          <p:cNvPr id="368" name="Google Shape;368;p53"/>
          <p:cNvPicPr preferRelativeResize="0"/>
          <p:nvPr/>
        </p:nvPicPr>
        <p:blipFill>
          <a:blip r:embed="rId3">
            <a:alphaModFix/>
          </a:blip>
          <a:stretch>
            <a:fillRect/>
          </a:stretch>
        </p:blipFill>
        <p:spPr>
          <a:xfrm>
            <a:off x="0" y="0"/>
            <a:ext cx="1466275" cy="730575"/>
          </a:xfrm>
          <a:prstGeom prst="rect">
            <a:avLst/>
          </a:prstGeom>
          <a:noFill/>
          <a:ln>
            <a:noFill/>
          </a:ln>
        </p:spPr>
      </p:pic>
      <p:sp>
        <p:nvSpPr>
          <p:cNvPr id="369" name="Google Shape;369;p53"/>
          <p:cNvSpPr txBox="1"/>
          <p:nvPr/>
        </p:nvSpPr>
        <p:spPr>
          <a:xfrm>
            <a:off x="824850" y="1307950"/>
            <a:ext cx="70701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 6 : Data Collection &amp; Assembly</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7 : Data Engineering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8 : Data Augmentation</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9 : Data Curation</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4"/>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&amp; Assembly</a:t>
            </a:r>
            <a:endParaRPr>
              <a:solidFill>
                <a:srgbClr val="38761D"/>
              </a:solidFill>
            </a:endParaRPr>
          </a:p>
        </p:txBody>
      </p:sp>
      <p:pic>
        <p:nvPicPr>
          <p:cNvPr id="375" name="Google Shape;375;p54"/>
          <p:cNvPicPr preferRelativeResize="0"/>
          <p:nvPr/>
        </p:nvPicPr>
        <p:blipFill>
          <a:blip r:embed="rId3">
            <a:alphaModFix/>
          </a:blip>
          <a:stretch>
            <a:fillRect/>
          </a:stretch>
        </p:blipFill>
        <p:spPr>
          <a:xfrm>
            <a:off x="0" y="0"/>
            <a:ext cx="1466275" cy="730575"/>
          </a:xfrm>
          <a:prstGeom prst="rect">
            <a:avLst/>
          </a:prstGeom>
          <a:noFill/>
          <a:ln>
            <a:noFill/>
          </a:ln>
        </p:spPr>
      </p:pic>
      <p:sp>
        <p:nvSpPr>
          <p:cNvPr id="376" name="Google Shape;376;p54"/>
          <p:cNvSpPr txBox="1"/>
          <p:nvPr/>
        </p:nvSpPr>
        <p:spPr>
          <a:xfrm>
            <a:off x="430200" y="980450"/>
            <a:ext cx="8283600" cy="3324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Data Collection</a:t>
            </a:r>
            <a:endParaRPr sz="1200">
              <a:solidFill>
                <a:srgbClr val="434343"/>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capability of a trained model for image classification is dependent on the quantity and distribution of the image data the model was trained with.  Here are typical problems you might encounter with your training data:</a:t>
            </a:r>
            <a:endParaRPr sz="1200">
              <a:solidFill>
                <a:schemeClr val="dk1"/>
              </a:solidFill>
            </a:endParaRPr>
          </a:p>
          <a:p>
            <a:pPr indent="-304800" lvl="0" marL="2286000" rtl="0" algn="l">
              <a:lnSpc>
                <a:spcPct val="115000"/>
              </a:lnSpc>
              <a:spcBef>
                <a:spcPts val="1100"/>
              </a:spcBef>
              <a:spcAft>
                <a:spcPts val="0"/>
              </a:spcAft>
              <a:buClr>
                <a:srgbClr val="0000FF"/>
              </a:buClr>
              <a:buSzPts val="1200"/>
              <a:buAutoNum type="arabicPeriod"/>
            </a:pPr>
            <a:r>
              <a:rPr b="1" lang="en" sz="1200">
                <a:solidFill>
                  <a:srgbClr val="0000FF"/>
                </a:solidFill>
              </a:rPr>
              <a:t>Too few images overall.</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Too few images of a specific label (class).</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Insufficient variation in perspective (e.g., angle, zoom).</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Insufficient variation in lighting conditions.</a:t>
            </a:r>
            <a:endParaRPr b="1" sz="1200">
              <a:solidFill>
                <a:srgbClr val="0000FF"/>
              </a:solidFill>
            </a:endParaRPr>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5"/>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Too Few Images</a:t>
            </a:r>
            <a:endParaRPr>
              <a:solidFill>
                <a:srgbClr val="38761D"/>
              </a:solidFill>
            </a:endParaRPr>
          </a:p>
        </p:txBody>
      </p:sp>
      <p:pic>
        <p:nvPicPr>
          <p:cNvPr id="382" name="Google Shape;382;p55"/>
          <p:cNvPicPr preferRelativeResize="0"/>
          <p:nvPr/>
        </p:nvPicPr>
        <p:blipFill>
          <a:blip r:embed="rId3">
            <a:alphaModFix/>
          </a:blip>
          <a:stretch>
            <a:fillRect/>
          </a:stretch>
        </p:blipFill>
        <p:spPr>
          <a:xfrm>
            <a:off x="0" y="0"/>
            <a:ext cx="1466275" cy="730575"/>
          </a:xfrm>
          <a:prstGeom prst="rect">
            <a:avLst/>
          </a:prstGeom>
          <a:noFill/>
          <a:ln>
            <a:noFill/>
          </a:ln>
        </p:spPr>
      </p:pic>
      <p:sp>
        <p:nvSpPr>
          <p:cNvPr id="383" name="Google Shape;383;p55"/>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Clr>
                <a:schemeClr val="dk1"/>
              </a:buClr>
              <a:buSzPts val="1100"/>
              <a:buFont typeface="Arial"/>
              <a:buNone/>
            </a:pPr>
            <a:r>
              <a:rPr b="1" lang="en" sz="1200"/>
              <a:t>Too Few Images Overall</a:t>
            </a:r>
            <a:endParaRPr b="1" sz="1200"/>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 dataset may simply be too small for a convolutional neural network to learn:</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The features associated with each label (class).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distribution of the features across samples of each label.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variance in the features of each label.</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Let’s consider a dataset of types of fruits (e.g., apples, oranges, bananas, pears, etc). Apples, oranges and pears have some similarity in shape, while bananas would be very different in shape. Oranges are fairly consistent in color, while apples and bananas can have a range of colors (green and yellow for both, and red for apples). For apples, pears and oranges, we might still have part of the stem, while bananas have no stems.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rPr lang="en" sz="800">
                <a:solidFill>
                  <a:schemeClr val="dk1"/>
                </a:solidFill>
              </a:rPr>
              <a:t>Samples of fruits of different colors and with and without stems</a:t>
            </a:r>
            <a:endParaRPr sz="8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1371600" rtl="0" algn="l">
              <a:spcBef>
                <a:spcPts val="0"/>
              </a:spcBef>
              <a:spcAft>
                <a:spcPts val="0"/>
              </a:spcAft>
              <a:buNone/>
            </a:pPr>
            <a:r>
              <a:t/>
            </a:r>
            <a:endParaRPr/>
          </a:p>
        </p:txBody>
      </p:sp>
      <p:pic>
        <p:nvPicPr>
          <p:cNvPr id="384" name="Google Shape;384;p55"/>
          <p:cNvPicPr preferRelativeResize="0"/>
          <p:nvPr/>
        </p:nvPicPr>
        <p:blipFill>
          <a:blip r:embed="rId4">
            <a:alphaModFix/>
          </a:blip>
          <a:stretch>
            <a:fillRect/>
          </a:stretch>
        </p:blipFill>
        <p:spPr>
          <a:xfrm>
            <a:off x="6764688" y="3629700"/>
            <a:ext cx="604500" cy="604500"/>
          </a:xfrm>
          <a:prstGeom prst="rect">
            <a:avLst/>
          </a:prstGeom>
          <a:noFill/>
          <a:ln>
            <a:noFill/>
          </a:ln>
        </p:spPr>
      </p:pic>
      <p:pic>
        <p:nvPicPr>
          <p:cNvPr id="385" name="Google Shape;385;p55"/>
          <p:cNvPicPr preferRelativeResize="0"/>
          <p:nvPr/>
        </p:nvPicPr>
        <p:blipFill>
          <a:blip r:embed="rId5">
            <a:alphaModFix/>
          </a:blip>
          <a:stretch>
            <a:fillRect/>
          </a:stretch>
        </p:blipFill>
        <p:spPr>
          <a:xfrm>
            <a:off x="6069363" y="3629700"/>
            <a:ext cx="542925" cy="581025"/>
          </a:xfrm>
          <a:prstGeom prst="rect">
            <a:avLst/>
          </a:prstGeom>
          <a:noFill/>
          <a:ln>
            <a:noFill/>
          </a:ln>
        </p:spPr>
      </p:pic>
      <p:pic>
        <p:nvPicPr>
          <p:cNvPr id="386" name="Google Shape;386;p55"/>
          <p:cNvPicPr preferRelativeResize="0"/>
          <p:nvPr/>
        </p:nvPicPr>
        <p:blipFill>
          <a:blip r:embed="rId6">
            <a:alphaModFix/>
          </a:blip>
          <a:stretch>
            <a:fillRect/>
          </a:stretch>
        </p:blipFill>
        <p:spPr>
          <a:xfrm>
            <a:off x="5265963" y="3629700"/>
            <a:ext cx="651000" cy="604500"/>
          </a:xfrm>
          <a:prstGeom prst="rect">
            <a:avLst/>
          </a:prstGeom>
          <a:noFill/>
          <a:ln>
            <a:noFill/>
          </a:ln>
        </p:spPr>
      </p:pic>
      <p:pic>
        <p:nvPicPr>
          <p:cNvPr id="387" name="Google Shape;387;p55"/>
          <p:cNvPicPr preferRelativeResize="0"/>
          <p:nvPr/>
        </p:nvPicPr>
        <p:blipFill>
          <a:blip r:embed="rId7">
            <a:alphaModFix/>
          </a:blip>
          <a:stretch>
            <a:fillRect/>
          </a:stretch>
        </p:blipFill>
        <p:spPr>
          <a:xfrm>
            <a:off x="4570638" y="3629700"/>
            <a:ext cx="542925" cy="552450"/>
          </a:xfrm>
          <a:prstGeom prst="rect">
            <a:avLst/>
          </a:prstGeom>
          <a:noFill/>
          <a:ln>
            <a:noFill/>
          </a:ln>
        </p:spPr>
      </p:pic>
      <p:pic>
        <p:nvPicPr>
          <p:cNvPr id="388" name="Google Shape;388;p55"/>
          <p:cNvPicPr preferRelativeResize="0"/>
          <p:nvPr/>
        </p:nvPicPr>
        <p:blipFill>
          <a:blip r:embed="rId8">
            <a:alphaModFix/>
          </a:blip>
          <a:stretch>
            <a:fillRect/>
          </a:stretch>
        </p:blipFill>
        <p:spPr>
          <a:xfrm>
            <a:off x="3808638" y="3629700"/>
            <a:ext cx="609600" cy="561975"/>
          </a:xfrm>
          <a:prstGeom prst="rect">
            <a:avLst/>
          </a:prstGeom>
          <a:noFill/>
          <a:ln>
            <a:noFill/>
          </a:ln>
        </p:spPr>
      </p:pic>
      <p:pic>
        <p:nvPicPr>
          <p:cNvPr id="389" name="Google Shape;389;p55"/>
          <p:cNvPicPr preferRelativeResize="0"/>
          <p:nvPr/>
        </p:nvPicPr>
        <p:blipFill>
          <a:blip r:embed="rId9">
            <a:alphaModFix/>
          </a:blip>
          <a:stretch>
            <a:fillRect/>
          </a:stretch>
        </p:blipFill>
        <p:spPr>
          <a:xfrm>
            <a:off x="3094263" y="3629700"/>
            <a:ext cx="561975" cy="495300"/>
          </a:xfrm>
          <a:prstGeom prst="rect">
            <a:avLst/>
          </a:prstGeom>
          <a:noFill/>
          <a:ln>
            <a:noFill/>
          </a:ln>
        </p:spPr>
      </p:pic>
      <p:pic>
        <p:nvPicPr>
          <p:cNvPr id="390" name="Google Shape;390;p55"/>
          <p:cNvPicPr preferRelativeResize="0"/>
          <p:nvPr/>
        </p:nvPicPr>
        <p:blipFill>
          <a:blip r:embed="rId10">
            <a:alphaModFix/>
          </a:blip>
          <a:stretch>
            <a:fillRect/>
          </a:stretch>
        </p:blipFill>
        <p:spPr>
          <a:xfrm>
            <a:off x="2408463" y="3629700"/>
            <a:ext cx="533400" cy="533400"/>
          </a:xfrm>
          <a:prstGeom prst="rect">
            <a:avLst/>
          </a:prstGeom>
          <a:noFill/>
          <a:ln>
            <a:noFill/>
          </a:ln>
        </p:spPr>
      </p:pic>
      <p:pic>
        <p:nvPicPr>
          <p:cNvPr id="391" name="Google Shape;391;p55"/>
          <p:cNvPicPr preferRelativeResize="0"/>
          <p:nvPr/>
        </p:nvPicPr>
        <p:blipFill>
          <a:blip r:embed="rId11">
            <a:alphaModFix/>
          </a:blip>
          <a:stretch>
            <a:fillRect/>
          </a:stretch>
        </p:blipFill>
        <p:spPr>
          <a:xfrm>
            <a:off x="1878250" y="3629700"/>
            <a:ext cx="377813" cy="604500"/>
          </a:xfrm>
          <a:prstGeom prst="rect">
            <a:avLst/>
          </a:prstGeom>
          <a:noFill/>
          <a:ln>
            <a:noFill/>
          </a:ln>
        </p:spPr>
      </p:pic>
      <p:pic>
        <p:nvPicPr>
          <p:cNvPr id="392" name="Google Shape;392;p55"/>
          <p:cNvPicPr preferRelativeResize="0"/>
          <p:nvPr/>
        </p:nvPicPr>
        <p:blipFill>
          <a:blip r:embed="rId12">
            <a:alphaModFix/>
          </a:blip>
          <a:stretch>
            <a:fillRect/>
          </a:stretch>
        </p:blipFill>
        <p:spPr>
          <a:xfrm>
            <a:off x="1173400" y="3629700"/>
            <a:ext cx="552450" cy="5524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56"/>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Too Few Images</a:t>
            </a:r>
            <a:endParaRPr>
              <a:solidFill>
                <a:srgbClr val="38761D"/>
              </a:solidFill>
            </a:endParaRPr>
          </a:p>
        </p:txBody>
      </p:sp>
      <p:pic>
        <p:nvPicPr>
          <p:cNvPr id="398" name="Google Shape;398;p56"/>
          <p:cNvPicPr preferRelativeResize="0"/>
          <p:nvPr/>
        </p:nvPicPr>
        <p:blipFill>
          <a:blip r:embed="rId3">
            <a:alphaModFix/>
          </a:blip>
          <a:stretch>
            <a:fillRect/>
          </a:stretch>
        </p:blipFill>
        <p:spPr>
          <a:xfrm>
            <a:off x="0" y="0"/>
            <a:ext cx="1466275" cy="730575"/>
          </a:xfrm>
          <a:prstGeom prst="rect">
            <a:avLst/>
          </a:prstGeom>
          <a:noFill/>
          <a:ln>
            <a:noFill/>
          </a:ln>
        </p:spPr>
      </p:pic>
      <p:sp>
        <p:nvSpPr>
          <p:cNvPr id="399" name="Google Shape;399;p56"/>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Too Few Images Overall</a:t>
            </a:r>
            <a:endParaRPr sz="800">
              <a:solidFill>
                <a:schemeClr val="dk1"/>
              </a:solidFill>
            </a:endParaRPr>
          </a:p>
          <a:p>
            <a:pPr indent="0" lvl="0" marL="0" rtl="0" algn="l">
              <a:lnSpc>
                <a:spcPct val="115000"/>
              </a:lnSpc>
              <a:spcBef>
                <a:spcPts val="1100"/>
              </a:spcBef>
              <a:spcAft>
                <a:spcPts val="0"/>
              </a:spcAft>
              <a:buNone/>
            </a:pPr>
            <a:r>
              <a:rPr lang="en" sz="1200">
                <a:solidFill>
                  <a:schemeClr val="dk1"/>
                </a:solidFill>
              </a:rPr>
              <a:t>We may want to recognize the fruit when it is spoiled. But spoiling patterns differ. For bananas, apples and pears they turn brown, but with orange you have a white fungus.  We may want to recognize the fruit when it is partially eaten, like a bit out of an apple, a sliced orange, or a peeled banana.</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ctr">
              <a:lnSpc>
                <a:spcPct val="115000"/>
              </a:lnSpc>
              <a:spcBef>
                <a:spcPts val="1100"/>
              </a:spcBef>
              <a:spcAft>
                <a:spcPts val="0"/>
              </a:spcAft>
              <a:buClr>
                <a:schemeClr val="dk1"/>
              </a:buClr>
              <a:buSzPts val="1100"/>
              <a:buFont typeface="Arial"/>
              <a:buNone/>
            </a:pPr>
            <a:r>
              <a:rPr lang="en" sz="800">
                <a:solidFill>
                  <a:schemeClr val="dk1"/>
                </a:solidFill>
              </a:rPr>
              <a:t>Samples of fruits of different spoilage, bitten, peeled and sliced</a:t>
            </a:r>
            <a:endParaRPr sz="1050">
              <a:solidFill>
                <a:schemeClr val="dk1"/>
              </a:solidFill>
            </a:endParaRPr>
          </a:p>
          <a:p>
            <a:pPr indent="0" lvl="0" marL="1371600" rtl="0" algn="l">
              <a:spcBef>
                <a:spcPts val="0"/>
              </a:spcBef>
              <a:spcAft>
                <a:spcPts val="0"/>
              </a:spcAft>
              <a:buNone/>
            </a:pPr>
            <a:r>
              <a:t/>
            </a:r>
            <a:endParaRPr/>
          </a:p>
        </p:txBody>
      </p:sp>
      <p:pic>
        <p:nvPicPr>
          <p:cNvPr id="400" name="Google Shape;400;p56"/>
          <p:cNvPicPr preferRelativeResize="0"/>
          <p:nvPr/>
        </p:nvPicPr>
        <p:blipFill>
          <a:blip r:embed="rId4">
            <a:alphaModFix/>
          </a:blip>
          <a:stretch>
            <a:fillRect/>
          </a:stretch>
        </p:blipFill>
        <p:spPr>
          <a:xfrm>
            <a:off x="1402850" y="2789388"/>
            <a:ext cx="933450" cy="628650"/>
          </a:xfrm>
          <a:prstGeom prst="rect">
            <a:avLst/>
          </a:prstGeom>
          <a:noFill/>
          <a:ln>
            <a:noFill/>
          </a:ln>
        </p:spPr>
      </p:pic>
      <p:pic>
        <p:nvPicPr>
          <p:cNvPr id="401" name="Google Shape;401;p56"/>
          <p:cNvPicPr preferRelativeResize="0"/>
          <p:nvPr/>
        </p:nvPicPr>
        <p:blipFill>
          <a:blip r:embed="rId5">
            <a:alphaModFix/>
          </a:blip>
          <a:stretch>
            <a:fillRect/>
          </a:stretch>
        </p:blipFill>
        <p:spPr>
          <a:xfrm>
            <a:off x="2394500" y="2708425"/>
            <a:ext cx="666750" cy="676275"/>
          </a:xfrm>
          <a:prstGeom prst="rect">
            <a:avLst/>
          </a:prstGeom>
          <a:noFill/>
          <a:ln>
            <a:noFill/>
          </a:ln>
        </p:spPr>
      </p:pic>
      <p:pic>
        <p:nvPicPr>
          <p:cNvPr id="402" name="Google Shape;402;p56"/>
          <p:cNvPicPr preferRelativeResize="0"/>
          <p:nvPr/>
        </p:nvPicPr>
        <p:blipFill>
          <a:blip r:embed="rId6">
            <a:alphaModFix/>
          </a:blip>
          <a:stretch>
            <a:fillRect/>
          </a:stretch>
        </p:blipFill>
        <p:spPr>
          <a:xfrm>
            <a:off x="3061250" y="2822725"/>
            <a:ext cx="638175" cy="561975"/>
          </a:xfrm>
          <a:prstGeom prst="rect">
            <a:avLst/>
          </a:prstGeom>
          <a:noFill/>
          <a:ln>
            <a:noFill/>
          </a:ln>
        </p:spPr>
      </p:pic>
      <p:pic>
        <p:nvPicPr>
          <p:cNvPr id="403" name="Google Shape;403;p56"/>
          <p:cNvPicPr preferRelativeResize="0"/>
          <p:nvPr/>
        </p:nvPicPr>
        <p:blipFill>
          <a:blip r:embed="rId7">
            <a:alphaModFix/>
          </a:blip>
          <a:stretch>
            <a:fillRect/>
          </a:stretch>
        </p:blipFill>
        <p:spPr>
          <a:xfrm>
            <a:off x="3699425" y="2775100"/>
            <a:ext cx="981075" cy="657225"/>
          </a:xfrm>
          <a:prstGeom prst="rect">
            <a:avLst/>
          </a:prstGeom>
          <a:noFill/>
          <a:ln>
            <a:noFill/>
          </a:ln>
        </p:spPr>
      </p:pic>
      <p:pic>
        <p:nvPicPr>
          <p:cNvPr id="404" name="Google Shape;404;p56"/>
          <p:cNvPicPr preferRelativeResize="0"/>
          <p:nvPr/>
        </p:nvPicPr>
        <p:blipFill>
          <a:blip r:embed="rId8">
            <a:alphaModFix/>
          </a:blip>
          <a:stretch>
            <a:fillRect/>
          </a:stretch>
        </p:blipFill>
        <p:spPr>
          <a:xfrm>
            <a:off x="4680500" y="2813700"/>
            <a:ext cx="409575" cy="666750"/>
          </a:xfrm>
          <a:prstGeom prst="rect">
            <a:avLst/>
          </a:prstGeom>
          <a:noFill/>
          <a:ln>
            <a:noFill/>
          </a:ln>
        </p:spPr>
      </p:pic>
      <p:pic>
        <p:nvPicPr>
          <p:cNvPr id="405" name="Google Shape;405;p56"/>
          <p:cNvPicPr preferRelativeResize="0"/>
          <p:nvPr/>
        </p:nvPicPr>
        <p:blipFill>
          <a:blip r:embed="rId9">
            <a:alphaModFix/>
          </a:blip>
          <a:stretch>
            <a:fillRect/>
          </a:stretch>
        </p:blipFill>
        <p:spPr>
          <a:xfrm>
            <a:off x="5253425" y="2813688"/>
            <a:ext cx="714375" cy="704850"/>
          </a:xfrm>
          <a:prstGeom prst="rect">
            <a:avLst/>
          </a:prstGeom>
          <a:noFill/>
          <a:ln>
            <a:noFill/>
          </a:ln>
        </p:spPr>
      </p:pic>
      <p:pic>
        <p:nvPicPr>
          <p:cNvPr id="406" name="Google Shape;406;p56"/>
          <p:cNvPicPr preferRelativeResize="0"/>
          <p:nvPr/>
        </p:nvPicPr>
        <p:blipFill>
          <a:blip r:embed="rId10">
            <a:alphaModFix/>
          </a:blip>
          <a:stretch>
            <a:fillRect/>
          </a:stretch>
        </p:blipFill>
        <p:spPr>
          <a:xfrm>
            <a:off x="5967800" y="2847025"/>
            <a:ext cx="638175" cy="6381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57"/>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Best Practices</a:t>
            </a:r>
            <a:endParaRPr>
              <a:solidFill>
                <a:srgbClr val="38761D"/>
              </a:solidFill>
            </a:endParaRPr>
          </a:p>
        </p:txBody>
      </p:sp>
      <p:pic>
        <p:nvPicPr>
          <p:cNvPr id="412" name="Google Shape;412;p57"/>
          <p:cNvPicPr preferRelativeResize="0"/>
          <p:nvPr/>
        </p:nvPicPr>
        <p:blipFill>
          <a:blip r:embed="rId3">
            <a:alphaModFix/>
          </a:blip>
          <a:stretch>
            <a:fillRect/>
          </a:stretch>
        </p:blipFill>
        <p:spPr>
          <a:xfrm>
            <a:off x="0" y="0"/>
            <a:ext cx="1466275" cy="730575"/>
          </a:xfrm>
          <a:prstGeom prst="rect">
            <a:avLst/>
          </a:prstGeom>
          <a:noFill/>
          <a:ln>
            <a:noFill/>
          </a:ln>
        </p:spPr>
      </p:pic>
      <p:sp>
        <p:nvSpPr>
          <p:cNvPr id="413" name="Google Shape;413;p57"/>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Best Practices</a:t>
            </a:r>
            <a:endParaRPr sz="8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There is a lot of things to consider, but let’s start with the basic common practices when collecting images for a dataset.</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b="1" lang="en" sz="1200">
                <a:solidFill>
                  <a:srgbClr val="0000FF"/>
                </a:solidFill>
              </a:rPr>
              <a:t>Each label </a:t>
            </a:r>
            <a:r>
              <a:rPr lang="en" sz="1200">
                <a:solidFill>
                  <a:schemeClr val="dk1"/>
                </a:solidFill>
              </a:rPr>
              <a:t>(class) should have at least </a:t>
            </a:r>
            <a:r>
              <a:rPr b="1" lang="en" sz="1200">
                <a:solidFill>
                  <a:srgbClr val="0000FF"/>
                </a:solidFill>
              </a:rPr>
              <a:t>1000 images</a:t>
            </a:r>
            <a:r>
              <a:rPr b="1" lang="en" sz="1200">
                <a:solidFill>
                  <a:schemeClr val="dk1"/>
                </a:solidFill>
              </a:rPr>
              <a:t>.</a:t>
            </a:r>
            <a:br>
              <a:rPr lang="en" sz="1200">
                <a:solidFill>
                  <a:schemeClr val="dk1"/>
                </a:solidFill>
              </a:rPr>
            </a:br>
            <a:endParaRPr sz="1200">
              <a:solidFill>
                <a:srgbClr val="0000FF"/>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rgbClr val="0000FF"/>
                </a:solidFill>
              </a:rPr>
              <a:t>Each</a:t>
            </a:r>
            <a:r>
              <a:rPr lang="en" sz="1200">
                <a:solidFill>
                  <a:srgbClr val="0000FF"/>
                </a:solidFill>
              </a:rPr>
              <a:t> </a:t>
            </a:r>
            <a:r>
              <a:rPr lang="en" sz="1200">
                <a:solidFill>
                  <a:schemeClr val="dk1"/>
                </a:solidFill>
              </a:rPr>
              <a:t>distinct color for a label should be at least </a:t>
            </a:r>
            <a:r>
              <a:rPr b="1" lang="en" sz="1200">
                <a:solidFill>
                  <a:srgbClr val="0000FF"/>
                </a:solidFill>
              </a:rPr>
              <a:t>10% of the images for that label</a:t>
            </a:r>
            <a:r>
              <a:rPr b="1" lang="en" sz="1200">
                <a:solidFill>
                  <a:schemeClr val="dk1"/>
                </a:solidFill>
              </a:rPr>
              <a:t>.</a:t>
            </a:r>
            <a:endParaRPr b="1" sz="1200">
              <a:solidFill>
                <a:schemeClr val="dk1"/>
              </a:solidFill>
            </a:endParaRPr>
          </a:p>
          <a:p>
            <a:pPr indent="0" lvl="0" marL="457200" rtl="0" algn="l">
              <a:lnSpc>
                <a:spcPct val="115000"/>
              </a:lnSpc>
              <a:spcBef>
                <a:spcPts val="1100"/>
              </a:spcBef>
              <a:spcAft>
                <a:spcPts val="0"/>
              </a:spcAft>
              <a:buClr>
                <a:schemeClr val="dk1"/>
              </a:buClr>
              <a:buSzPts val="1100"/>
              <a:buFont typeface="Arial"/>
              <a:buNone/>
            </a:pPr>
            <a:r>
              <a:rPr lang="en" sz="1200">
                <a:solidFill>
                  <a:schemeClr val="dk1"/>
                </a:solidFill>
              </a:rPr>
              <a:t>Example: 1000 images of apples with color red, green and yellow. At least 100 should be green apples, another 100 red apples and another 100 yellow apples.</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lang="en" sz="1200">
                <a:solidFill>
                  <a:schemeClr val="dk1"/>
                </a:solidFill>
              </a:rPr>
              <a:t>Each </a:t>
            </a:r>
            <a:r>
              <a:rPr b="1" lang="en" sz="1200">
                <a:solidFill>
                  <a:srgbClr val="0000FF"/>
                </a:solidFill>
              </a:rPr>
              <a:t>secondary (not always present) feature for a labe</a:t>
            </a:r>
            <a:r>
              <a:rPr lang="en" sz="1200">
                <a:solidFill>
                  <a:schemeClr val="dk1"/>
                </a:solidFill>
              </a:rPr>
              <a:t>l should be at least </a:t>
            </a:r>
            <a:r>
              <a:rPr b="1" lang="en" sz="1200">
                <a:solidFill>
                  <a:srgbClr val="0000FF"/>
                </a:solidFill>
              </a:rPr>
              <a:t>5% of the images for the label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Example: 1000 images of apples. At least 50 are with a stem and 50 without a stem.</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lang="en" sz="1200">
                <a:solidFill>
                  <a:schemeClr val="dk1"/>
                </a:solidFill>
              </a:rPr>
              <a:t>When there is a </a:t>
            </a:r>
            <a:r>
              <a:rPr b="1" lang="en" sz="1200">
                <a:solidFill>
                  <a:srgbClr val="0000FF"/>
                </a:solidFill>
              </a:rPr>
              <a:t>progression in state (e.g., age) for a label</a:t>
            </a:r>
            <a:r>
              <a:rPr lang="en" sz="1200">
                <a:solidFill>
                  <a:schemeClr val="dk1"/>
                </a:solidFill>
              </a:rPr>
              <a:t>, the progression should be at least </a:t>
            </a:r>
            <a:r>
              <a:rPr b="1" lang="en" sz="1200">
                <a:solidFill>
                  <a:srgbClr val="0000FF"/>
                </a:solidFill>
              </a:rPr>
              <a:t>20% of the images for the label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Example: 1000 images of apples. At least 200 are ripe, spoiled, insect damaged, sliced or  </a:t>
            </a:r>
            <a:br>
              <a:rPr lang="en" sz="1200">
                <a:solidFill>
                  <a:schemeClr val="dk1"/>
                </a:solidFill>
              </a:rPr>
            </a:br>
            <a:r>
              <a:rPr lang="en" sz="1200">
                <a:solidFill>
                  <a:schemeClr val="dk1"/>
                </a:solidFill>
              </a:rPr>
              <a:t>	Partially eaten.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58"/>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Not Any Class</a:t>
            </a:r>
            <a:endParaRPr>
              <a:solidFill>
                <a:srgbClr val="38761D"/>
              </a:solidFill>
            </a:endParaRPr>
          </a:p>
        </p:txBody>
      </p:sp>
      <p:pic>
        <p:nvPicPr>
          <p:cNvPr id="419" name="Google Shape;419;p58"/>
          <p:cNvPicPr preferRelativeResize="0"/>
          <p:nvPr/>
        </p:nvPicPr>
        <p:blipFill>
          <a:blip r:embed="rId3">
            <a:alphaModFix/>
          </a:blip>
          <a:stretch>
            <a:fillRect/>
          </a:stretch>
        </p:blipFill>
        <p:spPr>
          <a:xfrm>
            <a:off x="0" y="0"/>
            <a:ext cx="1466275" cy="730575"/>
          </a:xfrm>
          <a:prstGeom prst="rect">
            <a:avLst/>
          </a:prstGeom>
          <a:noFill/>
          <a:ln>
            <a:noFill/>
          </a:ln>
        </p:spPr>
      </p:pic>
      <p:sp>
        <p:nvSpPr>
          <p:cNvPr id="420" name="Google Shape;420;p58"/>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Not Any Class</a:t>
            </a:r>
            <a:endParaRPr sz="800">
              <a:solidFill>
                <a:schemeClr val="dk1"/>
              </a:solidFill>
            </a:endParaRPr>
          </a:p>
          <a:p>
            <a:pPr indent="0" lvl="0" marL="0" rtl="0" algn="l">
              <a:lnSpc>
                <a:spcPct val="115000"/>
              </a:lnSpc>
              <a:spcBef>
                <a:spcPts val="1100"/>
              </a:spcBef>
              <a:spcAft>
                <a:spcPts val="0"/>
              </a:spcAft>
              <a:buNone/>
            </a:pPr>
            <a:r>
              <a:rPr lang="en">
                <a:solidFill>
                  <a:schemeClr val="dk1"/>
                </a:solidFill>
              </a:rPr>
              <a:t>Another </a:t>
            </a:r>
            <a:r>
              <a:rPr b="1" lang="en">
                <a:solidFill>
                  <a:srgbClr val="0000FF"/>
                </a:solidFill>
              </a:rPr>
              <a:t>common practice that improves overall accuracy</a:t>
            </a:r>
            <a:r>
              <a:rPr lang="en">
                <a:solidFill>
                  <a:schemeClr val="dk1"/>
                </a:solidFill>
              </a:rPr>
              <a:t> is to create one </a:t>
            </a:r>
            <a:r>
              <a:rPr b="1" lang="en">
                <a:solidFill>
                  <a:srgbClr val="0000FF"/>
                </a:solidFill>
              </a:rPr>
              <a:t>additional label as </a:t>
            </a:r>
            <a:r>
              <a:rPr b="1" i="1" lang="en">
                <a:solidFill>
                  <a:srgbClr val="0000FF"/>
                </a:solidFill>
              </a:rPr>
              <a:t>not any</a:t>
            </a:r>
            <a:r>
              <a:rPr lang="en">
                <a:solidFill>
                  <a:schemeClr val="dk1"/>
                </a:solidFill>
              </a:rPr>
              <a:t>, and populate the label with randomly chosen images that are not of any of the labels which the model will be trained to recognize.</a:t>
            </a:r>
            <a:endParaRPr>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9"/>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Unbalanced</a:t>
            </a:r>
            <a:endParaRPr>
              <a:solidFill>
                <a:srgbClr val="38761D"/>
              </a:solidFill>
            </a:endParaRPr>
          </a:p>
        </p:txBody>
      </p:sp>
      <p:pic>
        <p:nvPicPr>
          <p:cNvPr id="426" name="Google Shape;426;p59"/>
          <p:cNvPicPr preferRelativeResize="0"/>
          <p:nvPr/>
        </p:nvPicPr>
        <p:blipFill>
          <a:blip r:embed="rId3">
            <a:alphaModFix/>
          </a:blip>
          <a:stretch>
            <a:fillRect/>
          </a:stretch>
        </p:blipFill>
        <p:spPr>
          <a:xfrm>
            <a:off x="0" y="0"/>
            <a:ext cx="1466275" cy="730575"/>
          </a:xfrm>
          <a:prstGeom prst="rect">
            <a:avLst/>
          </a:prstGeom>
          <a:noFill/>
          <a:ln>
            <a:noFill/>
          </a:ln>
        </p:spPr>
      </p:pic>
      <p:sp>
        <p:nvSpPr>
          <p:cNvPr id="427" name="Google Shape;427;p59"/>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Too Few Examples in Class (Unbalanced)</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 label (class) within a dataset may simply be too small, relative to the other labels. In this case, the dataset is referred to as being </a:t>
            </a:r>
            <a:r>
              <a:rPr b="1" i="1" lang="en" sz="1200">
                <a:solidFill>
                  <a:schemeClr val="dk1"/>
                </a:solidFill>
              </a:rPr>
              <a:t>unbalanced</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Here are some common practices for determining when a dataset is considered unbalanced:</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b="1" lang="en" sz="1200">
                <a:solidFill>
                  <a:srgbClr val="0000FF"/>
                </a:solidFill>
              </a:rPr>
              <a:t>If the number of images for any label is less than 20% of the mean</a:t>
            </a:r>
            <a:r>
              <a:rPr lang="en" sz="1200">
                <a:solidFill>
                  <a:schemeClr val="dk1"/>
                </a:solidFill>
              </a:rPr>
              <a:t>. </a:t>
            </a:r>
            <a:br>
              <a:rPr lang="en" sz="1200">
                <a:solidFill>
                  <a:schemeClr val="dk1"/>
                </a:solidFill>
              </a:rPr>
            </a:br>
            <a:br>
              <a:rPr lang="en" sz="1200">
                <a:solidFill>
                  <a:schemeClr val="dk1"/>
                </a:solidFill>
              </a:rPr>
            </a:br>
            <a:r>
              <a:rPr lang="en" sz="1200">
                <a:solidFill>
                  <a:schemeClr val="dk1"/>
                </a:solidFill>
              </a:rPr>
              <a:t>For example, let’s say that for each label in the fruits dataset has an average (mean) of 1000 images --then for any one label (e.g., plum), there should be at least 200 images.</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rgbClr val="0000FF"/>
                </a:solidFill>
              </a:rPr>
              <a:t>If the number of images for any label is less than 10% of the label with the most images</a:t>
            </a:r>
            <a:r>
              <a:rPr lang="en" sz="1200">
                <a:solidFill>
                  <a:schemeClr val="dk1"/>
                </a:solidFill>
              </a:rPr>
              <a:t>.</a:t>
            </a:r>
            <a:endParaRPr sz="1200">
              <a:solidFill>
                <a:schemeClr val="dk1"/>
              </a:solidFill>
            </a:endParaRPr>
          </a:p>
          <a:p>
            <a:pPr indent="0" lvl="0" marL="457200" rtl="0" algn="l">
              <a:lnSpc>
                <a:spcPct val="115000"/>
              </a:lnSpc>
              <a:spcBef>
                <a:spcPts val="1100"/>
              </a:spcBef>
              <a:spcAft>
                <a:spcPts val="0"/>
              </a:spcAft>
              <a:buNone/>
            </a:pPr>
            <a:r>
              <a:rPr lang="en" sz="1200">
                <a:solidFill>
                  <a:schemeClr val="dk1"/>
                </a:solidFill>
              </a:rPr>
              <a:t>For example, let’s say that apples have 3000 images and has the most images of all the labels --then for any one label, there should be at least 300 images.</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60"/>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Insufficient Variance</a:t>
            </a:r>
            <a:endParaRPr>
              <a:solidFill>
                <a:srgbClr val="38761D"/>
              </a:solidFill>
            </a:endParaRPr>
          </a:p>
        </p:txBody>
      </p:sp>
      <p:pic>
        <p:nvPicPr>
          <p:cNvPr id="433" name="Google Shape;433;p60"/>
          <p:cNvPicPr preferRelativeResize="0"/>
          <p:nvPr/>
        </p:nvPicPr>
        <p:blipFill>
          <a:blip r:embed="rId3">
            <a:alphaModFix/>
          </a:blip>
          <a:stretch>
            <a:fillRect/>
          </a:stretch>
        </p:blipFill>
        <p:spPr>
          <a:xfrm>
            <a:off x="0" y="0"/>
            <a:ext cx="1466275" cy="730575"/>
          </a:xfrm>
          <a:prstGeom prst="rect">
            <a:avLst/>
          </a:prstGeom>
          <a:noFill/>
          <a:ln>
            <a:noFill/>
          </a:ln>
        </p:spPr>
      </p:pic>
      <p:sp>
        <p:nvSpPr>
          <p:cNvPr id="434" name="Google Shape;434;p60"/>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Insufficient Variance in Perspective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If all the images in a label are from the same perspective (angle, distance) then it’s likely during training </a:t>
            </a:r>
            <a:r>
              <a:rPr b="1" lang="en" sz="1200">
                <a:solidFill>
                  <a:srgbClr val="0000FF"/>
                </a:solidFill>
              </a:rPr>
              <a:t>that the model will overfit</a:t>
            </a: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Overfitting means that the weights and biases learned will be tightly fitted to the images for that label(s) </a:t>
            </a:r>
            <a:r>
              <a:rPr lang="en" sz="1200">
                <a:solidFill>
                  <a:schemeClr val="dk1"/>
                </a:solidFill>
              </a:rPr>
              <a:t>in the training data, and while the accuracy will be very high with the training data, but when evaluated against image samples of a different perspective, the accuracy is very low.</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 change in perspective will cause a change in spatial distances between features.  Consider the example of the two images of an apple below. In the first one, the apple is viewed straight on, while in the second one, the apple is slightly tilted. It’s the same apple, but the spatial relationship between the stem and the body of the apple has changed (i.e., rotation).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435" name="Google Shape;435;p60"/>
          <p:cNvPicPr preferRelativeResize="0"/>
          <p:nvPr/>
        </p:nvPicPr>
        <p:blipFill>
          <a:blip r:embed="rId4">
            <a:alphaModFix/>
          </a:blip>
          <a:stretch>
            <a:fillRect/>
          </a:stretch>
        </p:blipFill>
        <p:spPr>
          <a:xfrm>
            <a:off x="3398400" y="3825750"/>
            <a:ext cx="1085850" cy="1085850"/>
          </a:xfrm>
          <a:prstGeom prst="rect">
            <a:avLst/>
          </a:prstGeom>
          <a:noFill/>
          <a:ln>
            <a:noFill/>
          </a:ln>
        </p:spPr>
      </p:pic>
      <p:pic>
        <p:nvPicPr>
          <p:cNvPr id="436" name="Google Shape;436;p60"/>
          <p:cNvPicPr preferRelativeResize="0"/>
          <p:nvPr/>
        </p:nvPicPr>
        <p:blipFill>
          <a:blip r:embed="rId5">
            <a:alphaModFix/>
          </a:blip>
          <a:stretch>
            <a:fillRect/>
          </a:stretch>
        </p:blipFill>
        <p:spPr>
          <a:xfrm>
            <a:off x="4572000" y="3816225"/>
            <a:ext cx="1333500" cy="11049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6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Spatial Relationships</a:t>
            </a:r>
            <a:endParaRPr>
              <a:solidFill>
                <a:srgbClr val="38761D"/>
              </a:solidFill>
            </a:endParaRPr>
          </a:p>
        </p:txBody>
      </p:sp>
      <p:pic>
        <p:nvPicPr>
          <p:cNvPr id="442" name="Google Shape;442;p61"/>
          <p:cNvPicPr preferRelativeResize="0"/>
          <p:nvPr/>
        </p:nvPicPr>
        <p:blipFill>
          <a:blip r:embed="rId3">
            <a:alphaModFix/>
          </a:blip>
          <a:stretch>
            <a:fillRect/>
          </a:stretch>
        </p:blipFill>
        <p:spPr>
          <a:xfrm>
            <a:off x="0" y="0"/>
            <a:ext cx="1466275" cy="730575"/>
          </a:xfrm>
          <a:prstGeom prst="rect">
            <a:avLst/>
          </a:prstGeom>
          <a:noFill/>
          <a:ln>
            <a:noFill/>
          </a:ln>
        </p:spPr>
      </p:pic>
      <p:sp>
        <p:nvSpPr>
          <p:cNvPr id="443" name="Google Shape;443;p61"/>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Spatial Relationships of Features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Convolutional layers will learn filters to extract individual features into feature maps. Each feature map contains the strength of detection and location in the image of detecting the individual feature, from which the neural network can learn the spatial relationship and variance between instances of the single feature.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Feature maps are then stacked (see picture below). This stacking allows the neural network to learn the spatial relationships and variance between different features.</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444" name="Google Shape;444;p61"/>
          <p:cNvPicPr preferRelativeResize="0"/>
          <p:nvPr/>
        </p:nvPicPr>
        <p:blipFill>
          <a:blip r:embed="rId4">
            <a:alphaModFix/>
          </a:blip>
          <a:stretch>
            <a:fillRect/>
          </a:stretch>
        </p:blipFill>
        <p:spPr>
          <a:xfrm>
            <a:off x="1655000" y="2820450"/>
            <a:ext cx="5943600" cy="1895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a:t>
            </a:r>
            <a:endParaRPr>
              <a:solidFill>
                <a:srgbClr val="38761D"/>
              </a:solidFill>
            </a:endParaRPr>
          </a:p>
        </p:txBody>
      </p:sp>
      <p:pic>
        <p:nvPicPr>
          <p:cNvPr id="85" name="Google Shape;85;p17"/>
          <p:cNvPicPr preferRelativeResize="0"/>
          <p:nvPr/>
        </p:nvPicPr>
        <p:blipFill>
          <a:blip r:embed="rId3">
            <a:alphaModFix/>
          </a:blip>
          <a:stretch>
            <a:fillRect/>
          </a:stretch>
        </p:blipFill>
        <p:spPr>
          <a:xfrm>
            <a:off x="0" y="0"/>
            <a:ext cx="1466275" cy="730575"/>
          </a:xfrm>
          <a:prstGeom prst="rect">
            <a:avLst/>
          </a:prstGeom>
          <a:noFill/>
          <a:ln>
            <a:noFill/>
          </a:ln>
        </p:spPr>
      </p:pic>
      <p:sp>
        <p:nvSpPr>
          <p:cNvPr id="86" name="Google Shape;86;p17"/>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Different Input Sizes</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Generally, your input data is preprocessed into a specific shape for the target network architecture. But what if you want to </a:t>
            </a:r>
            <a:r>
              <a:rPr b="1" lang="en" sz="1200">
                <a:solidFill>
                  <a:srgbClr val="0000FF"/>
                </a:solidFill>
              </a:rPr>
              <a:t>reuse the image data preprocessed for one neural network on another with a different input shape</a:t>
            </a:r>
            <a:r>
              <a:rPr lang="en" sz="1200">
                <a:solidFill>
                  <a:schemeClr val="dk1"/>
                </a:solidFill>
              </a:rPr>
              <a:t>, without reprocessing it.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simplest approach would be to</a:t>
            </a:r>
            <a:r>
              <a:rPr b="1" lang="en" sz="1200">
                <a:solidFill>
                  <a:schemeClr val="dk1"/>
                </a:solidFill>
              </a:rPr>
              <a:t> resize()</a:t>
            </a:r>
            <a:r>
              <a:rPr lang="en" sz="1200">
                <a:solidFill>
                  <a:schemeClr val="dk1"/>
                </a:solidFill>
              </a:rPr>
              <a:t> the preprocessed image data, which could introduce the following issues: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amount of computational time expended in re-processing the images.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Introduction of artifacts as a result of resizing, particularly if upsampled.</a:t>
            </a:r>
            <a:endParaRPr i="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conventional practice when reusing preprocessed image data for a stem that takes a different input shape is: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If the input shape of the new stem is smaller, then downsample (resize()) the preprocessed images (e.g., (299, 299, 3) =&gt; (224, 224, 3)).</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0000FF"/>
                </a:solidFill>
              </a:rPr>
              <a:t>If the input shape of the new stem is greater, then zero pad</a:t>
            </a:r>
            <a:r>
              <a:rPr lang="en" sz="1200">
                <a:solidFill>
                  <a:schemeClr val="dk1"/>
                </a:solidFill>
              </a:rPr>
              <a:t> the image to enlarge the dimensions to the new shape (e.g., (224, 224, 3) =&gt; (230, 230 3). That is your adding an outer pad of zeros to match the shape.</a:t>
            </a:r>
            <a:endParaRPr i="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62"/>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Insufficient Lighting</a:t>
            </a:r>
            <a:endParaRPr>
              <a:solidFill>
                <a:srgbClr val="38761D"/>
              </a:solidFill>
            </a:endParaRPr>
          </a:p>
        </p:txBody>
      </p:sp>
      <p:pic>
        <p:nvPicPr>
          <p:cNvPr id="450" name="Google Shape;450;p62"/>
          <p:cNvPicPr preferRelativeResize="0"/>
          <p:nvPr/>
        </p:nvPicPr>
        <p:blipFill>
          <a:blip r:embed="rId3">
            <a:alphaModFix/>
          </a:blip>
          <a:stretch>
            <a:fillRect/>
          </a:stretch>
        </p:blipFill>
        <p:spPr>
          <a:xfrm>
            <a:off x="0" y="0"/>
            <a:ext cx="1466275" cy="730575"/>
          </a:xfrm>
          <a:prstGeom prst="rect">
            <a:avLst/>
          </a:prstGeom>
          <a:noFill/>
          <a:ln>
            <a:noFill/>
          </a:ln>
        </p:spPr>
      </p:pic>
      <p:sp>
        <p:nvSpPr>
          <p:cNvPr id="451" name="Google Shape;451;p62"/>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Insufficient Lighting</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Another area to consider is the lighting conditions. Does the lighting conditions of the images reflect the variance in lighting conditions in the application that will use the trained model.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If the application is used only indoors and under a constant well lighted condition, then there may not be a need for variance in lighting conditions. For all other environments the images should have different lighting conditions, such as:</a:t>
            </a:r>
            <a:endParaRPr sz="1200">
              <a:solidFill>
                <a:schemeClr val="dk1"/>
              </a:solidFill>
            </a:endParaRPr>
          </a:p>
          <a:p>
            <a:pPr indent="-304800" lvl="0" marL="3200400" rtl="0" algn="l">
              <a:lnSpc>
                <a:spcPct val="115000"/>
              </a:lnSpc>
              <a:spcBef>
                <a:spcPts val="1100"/>
              </a:spcBef>
              <a:spcAft>
                <a:spcPts val="0"/>
              </a:spcAft>
              <a:buClr>
                <a:srgbClr val="0000FF"/>
              </a:buClr>
              <a:buSzPts val="1200"/>
              <a:buAutoNum type="arabicPeriod"/>
            </a:pPr>
            <a:r>
              <a:rPr b="1" lang="en" sz="1200">
                <a:solidFill>
                  <a:srgbClr val="0000FF"/>
                </a:solidFill>
              </a:rPr>
              <a:t>Natural Light - Daytime</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Natural Light - Dusk</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Indoor Light - Well Lighted</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Indoor Light - Dimmed</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6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Assembling a Dataset</a:t>
            </a:r>
            <a:endParaRPr>
              <a:solidFill>
                <a:srgbClr val="38761D"/>
              </a:solidFill>
            </a:endParaRPr>
          </a:p>
        </p:txBody>
      </p:sp>
      <p:pic>
        <p:nvPicPr>
          <p:cNvPr id="457" name="Google Shape;457;p63"/>
          <p:cNvPicPr preferRelativeResize="0"/>
          <p:nvPr/>
        </p:nvPicPr>
        <p:blipFill>
          <a:blip r:embed="rId3">
            <a:alphaModFix/>
          </a:blip>
          <a:stretch>
            <a:fillRect/>
          </a:stretch>
        </p:blipFill>
        <p:spPr>
          <a:xfrm>
            <a:off x="0" y="0"/>
            <a:ext cx="1466275" cy="730575"/>
          </a:xfrm>
          <a:prstGeom prst="rect">
            <a:avLst/>
          </a:prstGeom>
          <a:noFill/>
          <a:ln>
            <a:noFill/>
          </a:ln>
        </p:spPr>
      </p:pic>
      <p:sp>
        <p:nvSpPr>
          <p:cNvPr id="458" name="Google Shape;458;p63"/>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Assembling an Image Dataset</a:t>
            </a:r>
            <a:endParaRPr>
              <a:solidFill>
                <a:srgbClr val="434343"/>
              </a:solidFill>
            </a:endParaRPr>
          </a:p>
          <a:p>
            <a:pPr indent="-295275" lvl="0" marL="457200" rtl="0" algn="l">
              <a:lnSpc>
                <a:spcPct val="115000"/>
              </a:lnSpc>
              <a:spcBef>
                <a:spcPts val="1100"/>
              </a:spcBef>
              <a:spcAft>
                <a:spcPts val="0"/>
              </a:spcAft>
              <a:buClr>
                <a:schemeClr val="dk1"/>
              </a:buClr>
              <a:buSzPts val="1050"/>
              <a:buAutoNum type="arabicPeriod"/>
            </a:pPr>
            <a:r>
              <a:rPr lang="en" sz="1050">
                <a:solidFill>
                  <a:schemeClr val="dk1"/>
                </a:solidFill>
              </a:rPr>
              <a:t>You need photos (images) of what your going to train a neural network to recognize (classify). </a:t>
            </a:r>
            <a:endParaRPr sz="1050">
              <a:solidFill>
                <a:schemeClr val="dk1"/>
              </a:solidFill>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rPr>
              <a:t>You need to decide what it is your going to classify.</a:t>
            </a:r>
            <a:endParaRPr sz="1050">
              <a:solidFill>
                <a:schemeClr val="dk1"/>
              </a:solidFill>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rPr>
              <a:t>You will need to group the photos by the classification you decided on.</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459" name="Google Shape;459;p63"/>
          <p:cNvPicPr preferRelativeResize="0"/>
          <p:nvPr/>
        </p:nvPicPr>
        <p:blipFill>
          <a:blip r:embed="rId4">
            <a:alphaModFix/>
          </a:blip>
          <a:stretch>
            <a:fillRect/>
          </a:stretch>
        </p:blipFill>
        <p:spPr>
          <a:xfrm>
            <a:off x="1831575" y="2104925"/>
            <a:ext cx="5943600" cy="29051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64"/>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Number of Images</a:t>
            </a:r>
            <a:endParaRPr>
              <a:solidFill>
                <a:srgbClr val="38761D"/>
              </a:solidFill>
            </a:endParaRPr>
          </a:p>
        </p:txBody>
      </p:sp>
      <p:pic>
        <p:nvPicPr>
          <p:cNvPr id="465" name="Google Shape;465;p64"/>
          <p:cNvPicPr preferRelativeResize="0"/>
          <p:nvPr/>
        </p:nvPicPr>
        <p:blipFill>
          <a:blip r:embed="rId3">
            <a:alphaModFix/>
          </a:blip>
          <a:stretch>
            <a:fillRect/>
          </a:stretch>
        </p:blipFill>
        <p:spPr>
          <a:xfrm>
            <a:off x="0" y="0"/>
            <a:ext cx="1466275" cy="730575"/>
          </a:xfrm>
          <a:prstGeom prst="rect">
            <a:avLst/>
          </a:prstGeom>
          <a:noFill/>
          <a:ln>
            <a:noFill/>
          </a:ln>
        </p:spPr>
      </p:pic>
      <p:sp>
        <p:nvSpPr>
          <p:cNvPr id="466" name="Google Shape;466;p64"/>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Number of Images</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Best practices recommend at least a </a:t>
            </a:r>
            <a:r>
              <a:rPr b="1" lang="en" sz="1200">
                <a:solidFill>
                  <a:srgbClr val="0000FF"/>
                </a:solidFill>
              </a:rPr>
              <a:t>1000 images of each class (label). </a:t>
            </a:r>
            <a:endParaRPr b="1" sz="1050">
              <a:solidFill>
                <a:srgbClr val="0000FF"/>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C</a:t>
            </a:r>
            <a:r>
              <a:rPr lang="en" sz="1200">
                <a:solidFill>
                  <a:schemeClr val="dk1"/>
                </a:solidFill>
              </a:rPr>
              <a:t>onsider the source of the images. If they are</a:t>
            </a:r>
            <a:r>
              <a:rPr b="1" lang="en" sz="1200">
                <a:solidFill>
                  <a:srgbClr val="0000FF"/>
                </a:solidFill>
              </a:rPr>
              <a:t> copyrighted, you may not have the legal right to use</a:t>
            </a:r>
            <a:r>
              <a:rPr lang="en" sz="1200">
                <a:solidFill>
                  <a:schemeClr val="dk1"/>
                </a:solidFill>
              </a:rPr>
              <a:t> them for training a neural network for a commercial application.</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If you’re not certain on the accuracy of h</a:t>
            </a:r>
            <a:r>
              <a:rPr b="1" lang="en" sz="1200">
                <a:solidFill>
                  <a:schemeClr val="dk1"/>
                </a:solidFill>
              </a:rPr>
              <a:t>ow correctly the images are labeled</a:t>
            </a:r>
            <a:r>
              <a:rPr lang="en" sz="1200">
                <a:solidFill>
                  <a:schemeClr val="dk1"/>
                </a:solidFill>
              </a:rPr>
              <a:t> (e.g., an image of a Persian cat is labeled as a Siamese), you may want to have a second set of eyes go over and correct any mistakes. You can still learn and build a reliable neural network model with some errors if the proportion of incorrectly labeled images is very small. Typically, for statistical purposes, </a:t>
            </a:r>
            <a:r>
              <a:rPr b="1" lang="en" sz="1200">
                <a:solidFill>
                  <a:srgbClr val="0000FF"/>
                </a:solidFill>
              </a:rPr>
              <a:t>the rule of thumb is less than 4%</a:t>
            </a:r>
            <a:r>
              <a:rPr lang="en" sz="1050">
                <a:solidFill>
                  <a:schemeClr val="dk1"/>
                </a:solidFill>
              </a:rPr>
              <a:t>.</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65"/>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Background Diversity</a:t>
            </a:r>
            <a:endParaRPr>
              <a:solidFill>
                <a:srgbClr val="38761D"/>
              </a:solidFill>
            </a:endParaRPr>
          </a:p>
        </p:txBody>
      </p:sp>
      <p:pic>
        <p:nvPicPr>
          <p:cNvPr id="472" name="Google Shape;472;p65"/>
          <p:cNvPicPr preferRelativeResize="0"/>
          <p:nvPr/>
        </p:nvPicPr>
        <p:blipFill>
          <a:blip r:embed="rId3">
            <a:alphaModFix/>
          </a:blip>
          <a:stretch>
            <a:fillRect/>
          </a:stretch>
        </p:blipFill>
        <p:spPr>
          <a:xfrm>
            <a:off x="0" y="0"/>
            <a:ext cx="1466275" cy="730575"/>
          </a:xfrm>
          <a:prstGeom prst="rect">
            <a:avLst/>
          </a:prstGeom>
          <a:noFill/>
          <a:ln>
            <a:noFill/>
          </a:ln>
        </p:spPr>
      </p:pic>
      <p:sp>
        <p:nvSpPr>
          <p:cNvPr id="473" name="Google Shape;473;p65"/>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Background Diversity</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Consider how the images were taken and i</a:t>
            </a:r>
            <a:r>
              <a:rPr b="1" lang="en" sz="1200">
                <a:solidFill>
                  <a:srgbClr val="0000FF"/>
                </a:solidFill>
              </a:rPr>
              <a:t>f they are diverse enough</a:t>
            </a:r>
            <a:r>
              <a:rPr lang="en" sz="1200">
                <a:solidFill>
                  <a:schemeClr val="dk1"/>
                </a:solidFill>
              </a:rPr>
              <a:t>. For example, if all the images are taken with the same background that is generally not going to be a problem. That is, if all the classes have the same background, the background will not contribute to the class recognition, and the neural network will “learn” to filter it out.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If all images of one class have the same background, and all the remaining classes have varied background, the neural network may inadvertently learn the background instead of the object for the one class</a:t>
            </a:r>
            <a:r>
              <a:rPr lang="en" sz="1200">
                <a:solidFill>
                  <a:schemeClr val="dk1"/>
                </a:solidFill>
              </a:rPr>
              <a:t>. For example, in a paper published in 2016 by Rubeiro, an example dataset of wolves and huskies was used to train a model, where all the images of wolves were taken during the winter with snow in the background. The paper showed how the neural network inadvertently learned ‘snow’ for classifying a wolf, and when shown a picture of a husky in snow, it would predict the image as a wolf.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66"/>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479" name="Google Shape;479;p66"/>
          <p:cNvPicPr preferRelativeResize="0"/>
          <p:nvPr/>
        </p:nvPicPr>
        <p:blipFill>
          <a:blip r:embed="rId3">
            <a:alphaModFix/>
          </a:blip>
          <a:stretch>
            <a:fillRect/>
          </a:stretch>
        </p:blipFill>
        <p:spPr>
          <a:xfrm>
            <a:off x="0" y="0"/>
            <a:ext cx="1466275" cy="730575"/>
          </a:xfrm>
          <a:prstGeom prst="rect">
            <a:avLst/>
          </a:prstGeom>
          <a:noFill/>
          <a:ln>
            <a:noFill/>
          </a:ln>
        </p:spPr>
      </p:pic>
      <p:sp>
        <p:nvSpPr>
          <p:cNvPr id="480" name="Google Shape;480;p66"/>
          <p:cNvSpPr txBox="1"/>
          <p:nvPr/>
        </p:nvSpPr>
        <p:spPr>
          <a:xfrm>
            <a:off x="430200" y="8129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Dataset as a 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Laying out (placing) the images into a directory folder structure on a local disk is </a:t>
            </a:r>
            <a:r>
              <a:rPr b="1" lang="en" sz="1200">
                <a:solidFill>
                  <a:srgbClr val="0000FF"/>
                </a:solidFill>
              </a:rPr>
              <a:t>one of the most common layouts</a:t>
            </a:r>
            <a:r>
              <a:rPr lang="en" sz="1200">
                <a:solidFill>
                  <a:schemeClr val="dk1"/>
                </a:solidFill>
              </a:rPr>
              <a:t>. In this layout, the </a:t>
            </a:r>
            <a:r>
              <a:rPr b="1" lang="en" sz="1200">
                <a:solidFill>
                  <a:srgbClr val="0000FF"/>
                </a:solidFill>
              </a:rPr>
              <a:t>root (parent) folder is a container for the dataset</a:t>
            </a:r>
            <a:r>
              <a:rPr lang="en" sz="1200">
                <a:solidFill>
                  <a:schemeClr val="dk1"/>
                </a:solidFill>
              </a:rPr>
              <a:t>. Below the root level are one or more subdirectories, where </a:t>
            </a:r>
            <a:r>
              <a:rPr b="1" lang="en" sz="1200">
                <a:solidFill>
                  <a:srgbClr val="0000FF"/>
                </a:solidFill>
              </a:rPr>
              <a:t>each subdirectory corresponds to a class (label), and where each subdirectory contains the images that correspond to that class</a:t>
            </a:r>
            <a:r>
              <a:rPr lang="en" sz="1200">
                <a:solidFill>
                  <a:schemeClr val="dk1"/>
                </a:solidFill>
              </a:rPr>
              <a:t>. Using our cats and dogs example, one would have a parent directory that might be named ‘cats_n_dogs’, with two subdirectories, one named ‘cats’ and the other ‘dogs’. Within each subdirectory would be the corresponding class of images.</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481" name="Google Shape;481;p66"/>
          <p:cNvPicPr preferRelativeResize="0"/>
          <p:nvPr/>
        </p:nvPicPr>
        <p:blipFill>
          <a:blip r:embed="rId4">
            <a:alphaModFix/>
          </a:blip>
          <a:stretch>
            <a:fillRect/>
          </a:stretch>
        </p:blipFill>
        <p:spPr>
          <a:xfrm>
            <a:off x="3164875" y="2703875"/>
            <a:ext cx="2419325" cy="22833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6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487" name="Google Shape;487;p67"/>
          <p:cNvPicPr preferRelativeResize="0"/>
          <p:nvPr/>
        </p:nvPicPr>
        <p:blipFill>
          <a:blip r:embed="rId3">
            <a:alphaModFix/>
          </a:blip>
          <a:stretch>
            <a:fillRect/>
          </a:stretch>
        </p:blipFill>
        <p:spPr>
          <a:xfrm>
            <a:off x="0" y="0"/>
            <a:ext cx="1466275" cy="730575"/>
          </a:xfrm>
          <a:prstGeom prst="rect">
            <a:avLst/>
          </a:prstGeom>
          <a:noFill/>
          <a:ln>
            <a:noFill/>
          </a:ln>
        </p:spPr>
      </p:pic>
      <p:sp>
        <p:nvSpPr>
          <p:cNvPr id="488" name="Google Shape;488;p67"/>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Train and Test </a:t>
            </a:r>
            <a:r>
              <a:rPr b="1" lang="en" sz="1200"/>
              <a:t>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Alternatively, if the dataset has been pre-split into training and test data, explained subsequently,  then the split images for each class  (label) are placed under the corresponding subfolders train and test, which are then underneath (subfolder of) the root folder of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489" name="Google Shape;489;p67"/>
          <p:cNvPicPr preferRelativeResize="0"/>
          <p:nvPr/>
        </p:nvPicPr>
        <p:blipFill>
          <a:blip r:embed="rId4">
            <a:alphaModFix/>
          </a:blip>
          <a:stretch>
            <a:fillRect/>
          </a:stretch>
        </p:blipFill>
        <p:spPr>
          <a:xfrm>
            <a:off x="3049913" y="1946800"/>
            <a:ext cx="3044175" cy="309627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68"/>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495" name="Google Shape;495;p68"/>
          <p:cNvPicPr preferRelativeResize="0"/>
          <p:nvPr/>
        </p:nvPicPr>
        <p:blipFill>
          <a:blip r:embed="rId3">
            <a:alphaModFix/>
          </a:blip>
          <a:stretch>
            <a:fillRect/>
          </a:stretch>
        </p:blipFill>
        <p:spPr>
          <a:xfrm>
            <a:off x="0" y="0"/>
            <a:ext cx="1466275" cy="730575"/>
          </a:xfrm>
          <a:prstGeom prst="rect">
            <a:avLst/>
          </a:prstGeom>
          <a:noFill/>
          <a:ln>
            <a:noFill/>
          </a:ln>
        </p:spPr>
      </p:pic>
      <p:sp>
        <p:nvSpPr>
          <p:cNvPr id="496" name="Google Shape;496;p68"/>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Hierarchical </a:t>
            </a:r>
            <a:r>
              <a:rPr b="1" lang="en" sz="1200"/>
              <a:t>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Alternatively, if the dataset has been pre-split into training and test data, explained subsequently,  then the split images for each class  (label) are placed under the corresponding subfolders train and test, which are then underneath (subfolder of) the root folder of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497" name="Google Shape;497;p68"/>
          <p:cNvPicPr preferRelativeResize="0"/>
          <p:nvPr/>
        </p:nvPicPr>
        <p:blipFill>
          <a:blip r:embed="rId4">
            <a:alphaModFix/>
          </a:blip>
          <a:stretch>
            <a:fillRect/>
          </a:stretch>
        </p:blipFill>
        <p:spPr>
          <a:xfrm>
            <a:off x="3287600" y="1933825"/>
            <a:ext cx="2949325" cy="303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6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CSV File</a:t>
            </a:r>
            <a:endParaRPr>
              <a:solidFill>
                <a:srgbClr val="38761D"/>
              </a:solidFill>
            </a:endParaRPr>
          </a:p>
        </p:txBody>
      </p:sp>
      <p:pic>
        <p:nvPicPr>
          <p:cNvPr id="503" name="Google Shape;503;p69"/>
          <p:cNvPicPr preferRelativeResize="0"/>
          <p:nvPr/>
        </p:nvPicPr>
        <p:blipFill>
          <a:blip r:embed="rId3">
            <a:alphaModFix/>
          </a:blip>
          <a:stretch>
            <a:fillRect/>
          </a:stretch>
        </p:blipFill>
        <p:spPr>
          <a:xfrm>
            <a:off x="0" y="0"/>
            <a:ext cx="1466275" cy="730575"/>
          </a:xfrm>
          <a:prstGeom prst="rect">
            <a:avLst/>
          </a:prstGeom>
          <a:noFill/>
          <a:ln>
            <a:noFill/>
          </a:ln>
        </p:spPr>
      </p:pic>
      <p:sp>
        <p:nvSpPr>
          <p:cNvPr id="504" name="Google Shape;504;p69"/>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CSV File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Another common layout is to use a CSV file to identify the location and class (label) of each image. In this case, each row in the CSV file is a separate image, and the CSV file contains at least two columns, one for the location of the image, and the other for the class (label) of the image. The location might be either a local path, a remote location, or the pixel data is embedded as the value of the location.</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local path example:						remote path example:</a:t>
            </a:r>
            <a:endParaRPr sz="1200">
              <a:solidFill>
                <a:schemeClr val="dk1"/>
              </a:solidFill>
            </a:endParaRPr>
          </a:p>
          <a:p>
            <a:pPr indent="457200" lvl="0" marL="0" rtl="0" algn="l">
              <a:lnSpc>
                <a:spcPct val="115000"/>
              </a:lnSpc>
              <a:spcBef>
                <a:spcPts val="1100"/>
              </a:spcBef>
              <a:spcAft>
                <a:spcPts val="0"/>
              </a:spcAft>
              <a:buNone/>
            </a:pPr>
            <a:r>
              <a:rPr lang="en" sz="1200">
                <a:solidFill>
                  <a:schemeClr val="dk1"/>
                </a:solidFill>
              </a:rPr>
              <a:t> 	label,location							label, location</a:t>
            </a:r>
            <a:br>
              <a:rPr lang="en" sz="1200">
                <a:solidFill>
                  <a:schemeClr val="dk1"/>
                </a:solidFill>
              </a:rPr>
            </a:br>
            <a:r>
              <a:rPr lang="en" sz="1200">
                <a:solidFill>
                  <a:schemeClr val="dk1"/>
                </a:solidFill>
              </a:rPr>
              <a:t>		‘cat’, cats_n_dogs/cat/1.jpg				‘cat’,’http://mysite.com/cats_n_dogs/cat/1.jpg’</a:t>
            </a:r>
            <a:br>
              <a:rPr lang="en" sz="1200">
                <a:solidFill>
                  <a:schemeClr val="dk1"/>
                </a:solidFill>
              </a:rPr>
            </a:br>
            <a:r>
              <a:rPr lang="en" sz="1200">
                <a:solidFill>
                  <a:schemeClr val="dk1"/>
                </a:solidFill>
              </a:rPr>
              <a:t>		‘dog’,cats_n_dogs/dog/2.jpg				‘dog’,’http://mysite.com/cats_n_dogs/dog/2.jpg’</a:t>
            </a:r>
            <a:br>
              <a:rPr lang="en" sz="1200">
                <a:solidFill>
                  <a:schemeClr val="dk1"/>
                </a:solidFill>
              </a:rPr>
            </a:br>
            <a:r>
              <a:rPr lang="en" sz="1200">
                <a:solidFill>
                  <a:schemeClr val="dk1"/>
                </a:solidFill>
              </a:rPr>
              <a:t>		…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embedded data example: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Label,location</a:t>
            </a:r>
            <a:br>
              <a:rPr lang="en" sz="1200">
                <a:solidFill>
                  <a:schemeClr val="dk1"/>
                </a:solidFill>
              </a:rPr>
            </a:br>
            <a:r>
              <a:rPr lang="en" sz="1200">
                <a:solidFill>
                  <a:schemeClr val="dk1"/>
                </a:solidFill>
              </a:rPr>
              <a:t>		‘cat’,[[...],[...],[...]]</a:t>
            </a:r>
            <a:br>
              <a:rPr lang="en" sz="1200">
                <a:solidFill>
                  <a:schemeClr val="dk1"/>
                </a:solidFill>
              </a:rPr>
            </a:br>
            <a:r>
              <a:rPr lang="en" sz="1200">
                <a:solidFill>
                  <a:schemeClr val="dk1"/>
                </a:solidFill>
              </a:rPr>
              <a:t>		‘dog’,[[...], [...], [...]]</a:t>
            </a:r>
            <a:endParaRPr i="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7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JSON File</a:t>
            </a:r>
            <a:endParaRPr>
              <a:solidFill>
                <a:srgbClr val="38761D"/>
              </a:solidFill>
            </a:endParaRPr>
          </a:p>
        </p:txBody>
      </p:sp>
      <p:pic>
        <p:nvPicPr>
          <p:cNvPr id="510" name="Google Shape;510;p70"/>
          <p:cNvPicPr preferRelativeResize="0"/>
          <p:nvPr/>
        </p:nvPicPr>
        <p:blipFill>
          <a:blip r:embed="rId3">
            <a:alphaModFix/>
          </a:blip>
          <a:stretch>
            <a:fillRect/>
          </a:stretch>
        </p:blipFill>
        <p:spPr>
          <a:xfrm>
            <a:off x="0" y="0"/>
            <a:ext cx="1466275" cy="730575"/>
          </a:xfrm>
          <a:prstGeom prst="rect">
            <a:avLst/>
          </a:prstGeom>
          <a:noFill/>
          <a:ln>
            <a:noFill/>
          </a:ln>
        </p:spPr>
      </p:pic>
      <p:sp>
        <p:nvSpPr>
          <p:cNvPr id="511" name="Google Shape;511;p70"/>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JSON</a:t>
            </a:r>
            <a:r>
              <a:rPr b="1" lang="en" sz="1200"/>
              <a:t> File</a:t>
            </a:r>
            <a:endParaRPr sz="1200">
              <a:solidFill>
                <a:srgbClr val="666666"/>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Another common layout is to use a </a:t>
            </a:r>
            <a:r>
              <a:rPr b="1" lang="en" sz="1200">
                <a:solidFill>
                  <a:srgbClr val="0000FF"/>
                </a:solidFill>
              </a:rPr>
              <a:t>JSON file to identify the location and class (label) of each image</a:t>
            </a:r>
            <a:r>
              <a:rPr lang="en" sz="1200">
                <a:solidFill>
                  <a:schemeClr val="dk1"/>
                </a:solidFill>
              </a:rPr>
              <a:t>. In this case, the JSON file is an array of objects, where each object is a separate image, and each object has at least</a:t>
            </a:r>
            <a:r>
              <a:rPr b="1" lang="en" sz="1200">
                <a:solidFill>
                  <a:srgbClr val="0000FF"/>
                </a:solidFill>
              </a:rPr>
              <a:t> two keys</a:t>
            </a:r>
            <a:r>
              <a:rPr lang="en" sz="1200">
                <a:solidFill>
                  <a:schemeClr val="dk1"/>
                </a:solidFill>
              </a:rPr>
              <a:t>, one for the</a:t>
            </a:r>
            <a:r>
              <a:rPr b="1" lang="en" sz="1200">
                <a:solidFill>
                  <a:srgbClr val="0000FF"/>
                </a:solidFill>
              </a:rPr>
              <a:t> location of the image</a:t>
            </a:r>
            <a:r>
              <a:rPr lang="en" sz="1200">
                <a:solidFill>
                  <a:schemeClr val="dk1"/>
                </a:solidFill>
              </a:rPr>
              <a:t>, and the other for the </a:t>
            </a:r>
            <a:r>
              <a:rPr b="1" lang="en" sz="1200">
                <a:solidFill>
                  <a:srgbClr val="0000FF"/>
                </a:solidFill>
              </a:rPr>
              <a:t>class (label) of the image</a:t>
            </a:r>
            <a:r>
              <a:rPr lang="en" sz="1200">
                <a:solidFill>
                  <a:schemeClr val="dk1"/>
                </a:solidFill>
              </a:rPr>
              <a:t>.The location might be either a local path, a remote location, or the pixel data is embedded as the value of the location.</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local path example: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a:t>
            </a:r>
            <a:br>
              <a:rPr lang="en" sz="1200">
                <a:solidFill>
                  <a:schemeClr val="dk1"/>
                </a:solidFill>
              </a:rPr>
            </a:br>
            <a:r>
              <a:rPr lang="en" sz="1200">
                <a:solidFill>
                  <a:schemeClr val="dk1"/>
                </a:solidFill>
              </a:rPr>
              <a:t>			{‘label’: ‘cat’, ‘location’: ‘cats_n_dogs/cat/1.jpg’ },</a:t>
            </a:r>
            <a:br>
              <a:rPr lang="en" sz="1200">
                <a:solidFill>
                  <a:schemeClr val="dk1"/>
                </a:solidFill>
              </a:rPr>
            </a:br>
            <a:r>
              <a:rPr lang="en" sz="1200">
                <a:solidFill>
                  <a:schemeClr val="dk1"/>
                </a:solidFill>
              </a:rPr>
              <a:t>			{‘label’: ‘dog’, ‘location’: ‘cats_n_dogs/dog/2.jpg’}</a:t>
            </a:r>
            <a:br>
              <a:rPr lang="en" sz="1200">
                <a:solidFill>
                  <a:schemeClr val="dk1"/>
                </a:solidFill>
              </a:rPr>
            </a:br>
            <a:r>
              <a:rPr lang="en" sz="1200">
                <a:solidFill>
                  <a:schemeClr val="dk1"/>
                </a:solidFill>
              </a:rPr>
              <a:t>			…</a:t>
            </a:r>
            <a:br>
              <a:rPr lang="en" sz="1200">
                <a:solidFill>
                  <a:schemeClr val="dk1"/>
                </a:solidFill>
              </a:rPr>
            </a:b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7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HDF5 File</a:t>
            </a:r>
            <a:endParaRPr>
              <a:solidFill>
                <a:srgbClr val="38761D"/>
              </a:solidFill>
            </a:endParaRPr>
          </a:p>
        </p:txBody>
      </p:sp>
      <p:pic>
        <p:nvPicPr>
          <p:cNvPr id="517" name="Google Shape;517;p71"/>
          <p:cNvPicPr preferRelativeResize="0"/>
          <p:nvPr/>
        </p:nvPicPr>
        <p:blipFill>
          <a:blip r:embed="rId3">
            <a:alphaModFix/>
          </a:blip>
          <a:stretch>
            <a:fillRect/>
          </a:stretch>
        </p:blipFill>
        <p:spPr>
          <a:xfrm>
            <a:off x="0" y="0"/>
            <a:ext cx="1466275" cy="730575"/>
          </a:xfrm>
          <a:prstGeom prst="rect">
            <a:avLst/>
          </a:prstGeom>
          <a:noFill/>
          <a:ln>
            <a:noFill/>
          </a:ln>
        </p:spPr>
      </p:pic>
      <p:sp>
        <p:nvSpPr>
          <p:cNvPr id="518" name="Google Shape;518;p71"/>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HDF5</a:t>
            </a:r>
            <a:r>
              <a:rPr b="1" lang="en" sz="1200"/>
              <a:t> File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Another common layout and storage format is to use a </a:t>
            </a:r>
            <a:r>
              <a:rPr b="1" lang="en" sz="1200">
                <a:solidFill>
                  <a:srgbClr val="0000FF"/>
                </a:solidFill>
              </a:rPr>
              <a:t>HDF5</a:t>
            </a:r>
            <a:r>
              <a:rPr lang="en" sz="1200">
                <a:solidFill>
                  <a:schemeClr val="dk1"/>
                </a:solidFill>
              </a:rPr>
              <a:t> (hierarchical data format) format file, which are very </a:t>
            </a:r>
            <a:r>
              <a:rPr b="1" lang="en" sz="1200">
                <a:solidFill>
                  <a:srgbClr val="0000FF"/>
                </a:solidFill>
              </a:rPr>
              <a:t>efficient for storing and accessing large amounts of multi-dimensional data</a:t>
            </a:r>
            <a:r>
              <a:rPr lang="en" sz="1200">
                <a:solidFill>
                  <a:schemeClr val="dk1"/>
                </a:solidFill>
              </a:rPr>
              <a:t>, such as images. The format supports dataset and group objects, as well as attributes (metadata) per object. Typically, the file will consist of a group object per class (label), and each group will consist of one or more dataset objects for the corresponding images. Additional information, such as the label name, are stored as group attributes.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Group</a:t>
            </a:r>
            <a:br>
              <a:rPr lang="en" sz="1200">
                <a:solidFill>
                  <a:schemeClr val="dk1"/>
                </a:solidFill>
              </a:rPr>
            </a:br>
            <a:r>
              <a:rPr lang="en" sz="1200">
                <a:solidFill>
                  <a:schemeClr val="dk1"/>
                </a:solidFill>
              </a:rPr>
              <a:t>			Attribute: {label: cats}</a:t>
            </a:r>
            <a:br>
              <a:rPr lang="en" sz="1200">
                <a:solidFill>
                  <a:schemeClr val="dk1"/>
                </a:solidFill>
              </a:rPr>
            </a:br>
            <a:r>
              <a:rPr lang="en" sz="1200">
                <a:solidFill>
                  <a:schemeClr val="dk1"/>
                </a:solidFill>
              </a:rPr>
              <a:t> 			Dataset: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Group</a:t>
            </a:r>
            <a:br>
              <a:rPr lang="en" sz="1200">
                <a:solidFill>
                  <a:schemeClr val="dk1"/>
                </a:solidFill>
              </a:rPr>
            </a:br>
            <a:r>
              <a:rPr lang="en" sz="1200">
                <a:solidFill>
                  <a:schemeClr val="dk1"/>
                </a:solidFill>
              </a:rPr>
              <a:t>			Attribute: {label: dogs}</a:t>
            </a:r>
            <a:br>
              <a:rPr lang="en" sz="1200">
                <a:solidFill>
                  <a:schemeClr val="dk1"/>
                </a:solidFill>
              </a:rPr>
            </a:br>
            <a:r>
              <a:rPr lang="en" sz="1200">
                <a:solidFill>
                  <a:schemeClr val="dk1"/>
                </a:solidFill>
              </a:rPr>
              <a:t>			Dataset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a:t>
            </a:r>
            <a:endParaRPr>
              <a:solidFill>
                <a:srgbClr val="38761D"/>
              </a:solidFill>
            </a:endParaRPr>
          </a:p>
        </p:txBody>
      </p:sp>
      <p:pic>
        <p:nvPicPr>
          <p:cNvPr id="92" name="Google Shape;92;p18"/>
          <p:cNvPicPr preferRelativeResize="0"/>
          <p:nvPr/>
        </p:nvPicPr>
        <p:blipFill>
          <a:blip r:embed="rId3">
            <a:alphaModFix/>
          </a:blip>
          <a:stretch>
            <a:fillRect/>
          </a:stretch>
        </p:blipFill>
        <p:spPr>
          <a:xfrm>
            <a:off x="0" y="0"/>
            <a:ext cx="1466275" cy="730575"/>
          </a:xfrm>
          <a:prstGeom prst="rect">
            <a:avLst/>
          </a:prstGeom>
          <a:noFill/>
          <a:ln>
            <a:noFill/>
          </a:ln>
        </p:spPr>
      </p:pic>
      <p:sp>
        <p:nvSpPr>
          <p:cNvPr id="93" name="Google Shape;93;p18"/>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Stem Mismatch</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Let’s now assume that we instead use the input shape (224, 224, 3) on the same stem, as in the code example below. In this case, the stem would output a 109 x 109 feature maps instead of 112 x 112 which the architecture was not optimized for.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This will be more problematic if the model has been pretrained (weights). The weights trained for the feature maps won’t match now.</a:t>
            </a:r>
            <a:endParaRPr b="1" sz="1200">
              <a:solidFill>
                <a:srgbClr val="0000FF"/>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94" name="Google Shape;94;p18"/>
          <p:cNvGraphicFramePr/>
          <p:nvPr/>
        </p:nvGraphicFramePr>
        <p:xfrm>
          <a:off x="528075" y="1992125"/>
          <a:ext cx="3000000" cy="3000000"/>
        </p:xfrm>
        <a:graphic>
          <a:graphicData uri="http://schemas.openxmlformats.org/drawingml/2006/table">
            <a:tbl>
              <a:tblPr>
                <a:noFill/>
                <a:tableStyleId>{44C79E60-302F-4C3F-842E-BB4E706F5184}</a:tableStyleId>
              </a:tblPr>
              <a:tblGrid>
                <a:gridCol w="7977975"/>
              </a:tblGrid>
              <a:tr h="127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stem's expected shape is (230, 230, 3)</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 109, 109, 64)</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72"/>
          <p:cNvSpPr txBox="1"/>
          <p:nvPr>
            <p:ph idx="1" type="subTitle"/>
          </p:nvPr>
        </p:nvSpPr>
        <p:spPr>
          <a:xfrm>
            <a:off x="816025" y="1552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HDF5 Hierarchical Storage</a:t>
            </a:r>
            <a:endParaRPr>
              <a:solidFill>
                <a:srgbClr val="38761D"/>
              </a:solidFill>
            </a:endParaRPr>
          </a:p>
        </p:txBody>
      </p:sp>
      <p:pic>
        <p:nvPicPr>
          <p:cNvPr id="524" name="Google Shape;524;p72"/>
          <p:cNvPicPr preferRelativeResize="0"/>
          <p:nvPr/>
        </p:nvPicPr>
        <p:blipFill>
          <a:blip r:embed="rId3">
            <a:alphaModFix/>
          </a:blip>
          <a:stretch>
            <a:fillRect/>
          </a:stretch>
        </p:blipFill>
        <p:spPr>
          <a:xfrm>
            <a:off x="0" y="0"/>
            <a:ext cx="1466275" cy="730575"/>
          </a:xfrm>
          <a:prstGeom prst="rect">
            <a:avLst/>
          </a:prstGeom>
          <a:noFill/>
          <a:ln>
            <a:noFill/>
          </a:ln>
        </p:spPr>
      </p:pic>
      <p:sp>
        <p:nvSpPr>
          <p:cNvPr id="525" name="Google Shape;525;p72"/>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HDF5 Hierarchical Storage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The format supports hierarchical storage of groups. If the images are hierarchically labeled, then each group is further partitioned into a hierarchy of subgroups.</a:t>
            </a:r>
            <a:endParaRPr sz="1200">
              <a:solidFill>
                <a:schemeClr val="dk1"/>
              </a:solidFill>
            </a:endParaRPr>
          </a:p>
          <a:p>
            <a:pPr indent="0" lvl="0" marL="1828800" rtl="0" algn="l">
              <a:lnSpc>
                <a:spcPct val="115000"/>
              </a:lnSpc>
              <a:spcBef>
                <a:spcPts val="1100"/>
              </a:spcBef>
              <a:spcAft>
                <a:spcPts val="0"/>
              </a:spcAft>
              <a:buNone/>
            </a:pPr>
            <a:r>
              <a:rPr lang="en" sz="1100">
                <a:solidFill>
                  <a:schemeClr val="dk1"/>
                </a:solidFill>
              </a:rPr>
              <a:t>		Group</a:t>
            </a:r>
            <a:br>
              <a:rPr lang="en" sz="1100">
                <a:solidFill>
                  <a:schemeClr val="dk1"/>
                </a:solidFill>
              </a:rPr>
            </a:br>
            <a:r>
              <a:rPr lang="en" sz="1100">
                <a:solidFill>
                  <a:schemeClr val="dk1"/>
                </a:solidFill>
              </a:rPr>
              <a:t>			Attribute: {label: cats}</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persian}</a:t>
            </a:r>
            <a:br>
              <a:rPr lang="en" sz="1100">
                <a:solidFill>
                  <a:schemeClr val="dk1"/>
                </a:solidFill>
              </a:rPr>
            </a:br>
            <a:r>
              <a:rPr lang="en" sz="1100">
                <a:solidFill>
                  <a:schemeClr val="dk1"/>
                </a:solidFill>
              </a:rPr>
              <a:t> 				Dataset: [...]</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siamese}</a:t>
            </a:r>
            <a:br>
              <a:rPr lang="en" sz="1100">
                <a:solidFill>
                  <a:schemeClr val="dk1"/>
                </a:solidFill>
              </a:rPr>
            </a:br>
            <a:r>
              <a:rPr lang="en" sz="1100">
                <a:solidFill>
                  <a:schemeClr val="dk1"/>
                </a:solidFill>
              </a:rPr>
              <a:t> 				Dataset: [...]</a:t>
            </a:r>
            <a:endParaRPr sz="1100">
              <a:solidFill>
                <a:schemeClr val="dk1"/>
              </a:solidFill>
            </a:endParaRPr>
          </a:p>
          <a:p>
            <a:pPr indent="0" lvl="0" marL="1828800" rtl="0" algn="l">
              <a:lnSpc>
                <a:spcPct val="115000"/>
              </a:lnSpc>
              <a:spcBef>
                <a:spcPts val="1100"/>
              </a:spcBef>
              <a:spcAft>
                <a:spcPts val="0"/>
              </a:spcAft>
              <a:buNone/>
            </a:pPr>
            <a:r>
              <a:rPr lang="en" sz="1100">
                <a:solidFill>
                  <a:schemeClr val="dk1"/>
                </a:solidFill>
              </a:rPr>
              <a:t>		Group</a:t>
            </a:r>
            <a:br>
              <a:rPr lang="en" sz="1100">
                <a:solidFill>
                  <a:schemeClr val="dk1"/>
                </a:solidFill>
              </a:rPr>
            </a:br>
            <a:r>
              <a:rPr lang="en" sz="1100">
                <a:solidFill>
                  <a:schemeClr val="dk1"/>
                </a:solidFill>
              </a:rPr>
              <a:t>			Attribute: {name: dogs}</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poodle}</a:t>
            </a:r>
            <a:br>
              <a:rPr lang="en" sz="1100">
                <a:solidFill>
                  <a:schemeClr val="dk1"/>
                </a:solidFill>
              </a:rPr>
            </a:br>
            <a:r>
              <a:rPr lang="en" sz="1100">
                <a:solidFill>
                  <a:schemeClr val="dk1"/>
                </a:solidFill>
              </a:rPr>
              <a:t> 				Dataset: [...]</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beagle}</a:t>
            </a:r>
            <a:br>
              <a:rPr lang="en" sz="1100">
                <a:solidFill>
                  <a:schemeClr val="dk1"/>
                </a:solidFill>
              </a:rPr>
            </a:br>
            <a:r>
              <a:rPr lang="en" sz="1100">
                <a:solidFill>
                  <a:schemeClr val="dk1"/>
                </a:solidFill>
              </a:rPr>
              <a:t> 				Dataset: [...]</a:t>
            </a:r>
            <a:br>
              <a:rPr lang="en" sz="1050">
                <a:solidFill>
                  <a:schemeClr val="dk1"/>
                </a:solidFill>
              </a:rPr>
            </a:b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7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In Memory</a:t>
            </a:r>
            <a:endParaRPr>
              <a:solidFill>
                <a:srgbClr val="38761D"/>
              </a:solidFill>
            </a:endParaRPr>
          </a:p>
        </p:txBody>
      </p:sp>
      <p:pic>
        <p:nvPicPr>
          <p:cNvPr id="531" name="Google Shape;531;p73"/>
          <p:cNvPicPr preferRelativeResize="0"/>
          <p:nvPr/>
        </p:nvPicPr>
        <p:blipFill>
          <a:blip r:embed="rId3">
            <a:alphaModFix/>
          </a:blip>
          <a:stretch>
            <a:fillRect/>
          </a:stretch>
        </p:blipFill>
        <p:spPr>
          <a:xfrm>
            <a:off x="0" y="0"/>
            <a:ext cx="1466275" cy="730575"/>
          </a:xfrm>
          <a:prstGeom prst="rect">
            <a:avLst/>
          </a:prstGeom>
          <a:noFill/>
          <a:ln>
            <a:noFill/>
          </a:ln>
        </p:spPr>
      </p:pic>
      <p:sp>
        <p:nvSpPr>
          <p:cNvPr id="532" name="Google Shape;532;p73"/>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 Memory</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 image dataset </a:t>
            </a:r>
            <a:r>
              <a:rPr b="1" lang="en" sz="1200">
                <a:solidFill>
                  <a:srgbClr val="0000FF"/>
                </a:solidFill>
              </a:rPr>
              <a:t>may already be in memory</a:t>
            </a:r>
            <a:r>
              <a:rPr lang="en" sz="1200">
                <a:solidFill>
                  <a:schemeClr val="dk1"/>
                </a:solidFill>
              </a:rPr>
              <a:t>. This is typical for </a:t>
            </a:r>
            <a:r>
              <a:rPr b="1" lang="en" sz="1200">
                <a:solidFill>
                  <a:srgbClr val="0000FF"/>
                </a:solidFill>
              </a:rPr>
              <a:t>curated datasets provided by ML framework</a:t>
            </a:r>
            <a:r>
              <a:rPr lang="en" sz="1200">
                <a:solidFill>
                  <a:schemeClr val="dk1"/>
                </a:solidFill>
              </a:rPr>
              <a:t>s (like Keras) for educational purposes. In this case, the image dataset </a:t>
            </a:r>
            <a:r>
              <a:rPr b="1" lang="en" sz="1200">
                <a:solidFill>
                  <a:srgbClr val="0000FF"/>
                </a:solidFill>
              </a:rPr>
              <a:t>has been prepared into machine learning ready data, and pre-split into train and test, with the label data already one-hot encoded</a:t>
            </a:r>
            <a:r>
              <a:rPr lang="en" sz="1200">
                <a:solidFill>
                  <a:schemeClr val="dk1"/>
                </a:solidFill>
              </a:rPr>
              <a:t> (discussed later in this part).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Image 1                Image 2               Image 3               Image 4                	Image 5</a:t>
            </a:r>
            <a:br>
              <a:rPr lang="en" sz="1200">
                <a:solidFill>
                  <a:schemeClr val="dk1"/>
                </a:solidFill>
              </a:rPr>
            </a:br>
            <a:r>
              <a:rPr lang="en" sz="1200">
                <a:solidFill>
                  <a:schemeClr val="dk1"/>
                </a:solidFill>
              </a:rPr>
              <a:t>X_train = [ [ [...],[...],[...]], 	[ [...],[...],[...]],		[ [...],[...],[...]],	 	[ [...],[...],[...]],		[ [...],[...],[...]], … ]</a:t>
            </a:r>
            <a:br>
              <a:rPr lang="en" sz="1200">
                <a:solidFill>
                  <a:schemeClr val="dk1"/>
                </a:solidFill>
              </a:rPr>
            </a:br>
            <a:r>
              <a:rPr lang="en" sz="1200">
                <a:solidFill>
                  <a:schemeClr val="dk1"/>
                </a:solidFill>
              </a:rPr>
              <a:t>Y_train = [ [... 1 …]          	 [… 1 …],         	[… 1 …],         	[... 1 …],         	[... 1 …], …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74"/>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a:t>
            </a:r>
            <a:endParaRPr>
              <a:solidFill>
                <a:srgbClr val="38761D"/>
              </a:solidFill>
            </a:endParaRPr>
          </a:p>
        </p:txBody>
      </p:sp>
      <p:pic>
        <p:nvPicPr>
          <p:cNvPr id="538" name="Google Shape;538;p74"/>
          <p:cNvPicPr preferRelativeResize="0"/>
          <p:nvPr/>
        </p:nvPicPr>
        <p:blipFill>
          <a:blip r:embed="rId3">
            <a:alphaModFix/>
          </a:blip>
          <a:stretch>
            <a:fillRect/>
          </a:stretch>
        </p:blipFill>
        <p:spPr>
          <a:xfrm>
            <a:off x="0" y="0"/>
            <a:ext cx="1466275" cy="730575"/>
          </a:xfrm>
          <a:prstGeom prst="rect">
            <a:avLst/>
          </a:prstGeom>
          <a:noFill/>
          <a:ln>
            <a:noFill/>
          </a:ln>
        </p:spPr>
      </p:pic>
      <p:sp>
        <p:nvSpPr>
          <p:cNvPr id="539" name="Google Shape;539;p74"/>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Data Engineering</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You can’t just drop images into a neural network and expect it to learn (recognize) what the images are.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There are some preprocessing steps that need to be done with an image dataset, which is referred to as data engineering. These include:</a:t>
            </a:r>
            <a:endParaRPr sz="1200">
              <a:solidFill>
                <a:schemeClr val="dk1"/>
              </a:solidFill>
            </a:endParaRPr>
          </a:p>
          <a:p>
            <a:pPr indent="-304800" lvl="0" marL="2286000" rtl="0" algn="l">
              <a:lnSpc>
                <a:spcPct val="115000"/>
              </a:lnSpc>
              <a:spcBef>
                <a:spcPts val="1100"/>
              </a:spcBef>
              <a:spcAft>
                <a:spcPts val="0"/>
              </a:spcAft>
              <a:buClr>
                <a:schemeClr val="dk1"/>
              </a:buClr>
              <a:buSzPts val="1200"/>
              <a:buAutoNum type="arabicPeriod"/>
            </a:pPr>
            <a:r>
              <a:rPr lang="en" sz="1200">
                <a:solidFill>
                  <a:schemeClr val="dk1"/>
                </a:solidFill>
              </a:rPr>
              <a:t>Loading (reading) in the images as raw pixel data.</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Fitting them to the input vector of the neural network which will be used for training.</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Conversion of the pixel data.</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Splitting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following sections, we will cover the different ways to perform these steps in </a:t>
            </a:r>
            <a:r>
              <a:rPr b="1" lang="en" sz="1200">
                <a:solidFill>
                  <a:schemeClr val="dk1"/>
                </a:solidFill>
              </a:rPr>
              <a:t>openCV,</a:t>
            </a:r>
            <a:r>
              <a:rPr lang="en" sz="1200">
                <a:solidFill>
                  <a:schemeClr val="dk1"/>
                </a:solidFill>
              </a:rPr>
              <a:t> </a:t>
            </a:r>
            <a:r>
              <a:rPr b="1" lang="en" sz="1200">
                <a:solidFill>
                  <a:schemeClr val="dk1"/>
                </a:solidFill>
              </a:rPr>
              <a:t>PIL </a:t>
            </a:r>
            <a:r>
              <a:rPr lang="en" sz="1200">
                <a:solidFill>
                  <a:schemeClr val="dk1"/>
                </a:solidFill>
              </a:rPr>
              <a:t>and </a:t>
            </a:r>
            <a:r>
              <a:rPr b="1" lang="en" sz="1200">
                <a:solidFill>
                  <a:schemeClr val="dk1"/>
                </a:solidFill>
              </a:rPr>
              <a:t>Keras </a:t>
            </a:r>
            <a:r>
              <a:rPr lang="en" sz="1200">
                <a:solidFill>
                  <a:schemeClr val="dk1"/>
                </a:solidFill>
              </a:rPr>
              <a:t>library modules.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75"/>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 - PIL Library</a:t>
            </a:r>
            <a:endParaRPr>
              <a:solidFill>
                <a:srgbClr val="38761D"/>
              </a:solidFill>
            </a:endParaRPr>
          </a:p>
        </p:txBody>
      </p:sp>
      <p:pic>
        <p:nvPicPr>
          <p:cNvPr id="545" name="Google Shape;545;p75"/>
          <p:cNvPicPr preferRelativeResize="0"/>
          <p:nvPr/>
        </p:nvPicPr>
        <p:blipFill>
          <a:blip r:embed="rId3">
            <a:alphaModFix/>
          </a:blip>
          <a:stretch>
            <a:fillRect/>
          </a:stretch>
        </p:blipFill>
        <p:spPr>
          <a:xfrm>
            <a:off x="0" y="0"/>
            <a:ext cx="1466275" cy="730575"/>
          </a:xfrm>
          <a:prstGeom prst="rect">
            <a:avLst/>
          </a:prstGeom>
          <a:noFill/>
          <a:ln>
            <a:noFill/>
          </a:ln>
        </p:spPr>
      </p:pic>
      <p:sp>
        <p:nvSpPr>
          <p:cNvPr id="546" name="Google Shape;546;p75"/>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PIL Library</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r>
              <a:rPr b="1" lang="en" sz="1200">
                <a:solidFill>
                  <a:schemeClr val="dk1"/>
                </a:solidFill>
              </a:rPr>
              <a:t>PIL</a:t>
            </a:r>
            <a:r>
              <a:rPr lang="en" sz="1200">
                <a:solidFill>
                  <a:schemeClr val="dk1"/>
                </a:solidFill>
              </a:rPr>
              <a:t> or </a:t>
            </a:r>
            <a:r>
              <a:rPr b="1" lang="en" sz="1200">
                <a:solidFill>
                  <a:schemeClr val="dk1"/>
                </a:solidFill>
              </a:rPr>
              <a:t>Pillow</a:t>
            </a:r>
            <a:r>
              <a:rPr lang="en" sz="1200">
                <a:solidFill>
                  <a:schemeClr val="dk1"/>
                </a:solidFill>
              </a:rPr>
              <a:t> is Python’s image manipulation library. In this section, we use the library to manually prepare an image dataset into machine learning ready data. Let’s first cover some basics of PIL.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PIL</a:t>
            </a:r>
            <a:r>
              <a:rPr lang="en" sz="1200">
                <a:solidFill>
                  <a:schemeClr val="dk1"/>
                </a:solidFill>
              </a:rPr>
              <a:t> was last updated in 2009 and supports Python 2 only.</a:t>
            </a:r>
            <a:r>
              <a:rPr b="1" lang="en" sz="1200">
                <a:solidFill>
                  <a:srgbClr val="0000FF"/>
                </a:solidFill>
              </a:rPr>
              <a:t> Pillow is a fork of the original PIL repo and continues to be maintained</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lang="en" sz="1200">
                <a:solidFill>
                  <a:schemeClr val="dk1"/>
                </a:solidFill>
              </a:rPr>
              <a:t>One can install Pillow with </a:t>
            </a:r>
            <a:r>
              <a:rPr lang="en" sz="1200">
                <a:solidFill>
                  <a:srgbClr val="0D904F"/>
                </a:solidFill>
                <a:latin typeface="Consolas"/>
                <a:ea typeface="Consolas"/>
                <a:cs typeface="Consolas"/>
                <a:sym typeface="Consolas"/>
              </a:rPr>
              <a:t>pip install pillow</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76"/>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a:t>
            </a:r>
            <a:endParaRPr>
              <a:solidFill>
                <a:srgbClr val="38761D"/>
              </a:solidFill>
            </a:endParaRPr>
          </a:p>
        </p:txBody>
      </p:sp>
      <p:pic>
        <p:nvPicPr>
          <p:cNvPr id="552" name="Google Shape;552;p76"/>
          <p:cNvPicPr preferRelativeResize="0"/>
          <p:nvPr/>
        </p:nvPicPr>
        <p:blipFill>
          <a:blip r:embed="rId3">
            <a:alphaModFix/>
          </a:blip>
          <a:stretch>
            <a:fillRect/>
          </a:stretch>
        </p:blipFill>
        <p:spPr>
          <a:xfrm>
            <a:off x="0" y="0"/>
            <a:ext cx="1466275" cy="730575"/>
          </a:xfrm>
          <a:prstGeom prst="rect">
            <a:avLst/>
          </a:prstGeom>
          <a:noFill/>
          <a:ln>
            <a:noFill/>
          </a:ln>
        </p:spPr>
      </p:pic>
      <p:sp>
        <p:nvSpPr>
          <p:cNvPr id="553" name="Google Shape;553;p76"/>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first step is to read an image from disk into memory. The image on disk will be in an image format, like JPG, PNG, TIF, etc. These formats define how the image is encoded and compressed for storage. An image is read into memory using the PIL </a:t>
            </a:r>
            <a:r>
              <a:rPr lang="en" sz="1200">
                <a:solidFill>
                  <a:srgbClr val="0D904F"/>
                </a:solidFill>
                <a:latin typeface="Consolas"/>
                <a:ea typeface="Consolas"/>
                <a:cs typeface="Consolas"/>
                <a:sym typeface="Consolas"/>
              </a:rPr>
              <a:t>Image.open()</a:t>
            </a:r>
            <a:r>
              <a:rPr lang="en" sz="1200">
                <a:solidFill>
                  <a:schemeClr val="dk1"/>
                </a:solidFill>
              </a:rPr>
              <a:t> method.</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54" name="Google Shape;554;p76"/>
          <p:cNvGraphicFramePr/>
          <p:nvPr/>
        </p:nvGraphicFramePr>
        <p:xfrm>
          <a:off x="508775" y="2332600"/>
          <a:ext cx="3000000" cy="3000000"/>
        </p:xfrm>
        <a:graphic>
          <a:graphicData uri="http://schemas.openxmlformats.org/drawingml/2006/table">
            <a:tbl>
              <a:tblPr>
                <a:noFill/>
                <a:tableStyleId>{44C79E60-302F-4C3F-842E-BB4E706F5184}</a:tableStyleId>
              </a:tblPr>
              <a:tblGrid>
                <a:gridCol w="7862400"/>
              </a:tblGrid>
              <a:tr h="50357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7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a:t>
            </a:r>
            <a:endParaRPr>
              <a:solidFill>
                <a:srgbClr val="38761D"/>
              </a:solidFill>
            </a:endParaRPr>
          </a:p>
        </p:txBody>
      </p:sp>
      <p:pic>
        <p:nvPicPr>
          <p:cNvPr id="560" name="Google Shape;560;p77"/>
          <p:cNvPicPr preferRelativeResize="0"/>
          <p:nvPr/>
        </p:nvPicPr>
        <p:blipFill>
          <a:blip r:embed="rId3">
            <a:alphaModFix/>
          </a:blip>
          <a:stretch>
            <a:fillRect/>
          </a:stretch>
        </p:blipFill>
        <p:spPr>
          <a:xfrm>
            <a:off x="0" y="0"/>
            <a:ext cx="1466275" cy="730575"/>
          </a:xfrm>
          <a:prstGeom prst="rect">
            <a:avLst/>
          </a:prstGeom>
          <a:noFill/>
          <a:ln>
            <a:noFill/>
          </a:ln>
        </p:spPr>
      </p:pic>
      <p:sp>
        <p:nvSpPr>
          <p:cNvPr id="561" name="Google Shape;561;p77"/>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Let’s assume you want to read in all the images under some subdirectory (e.g., cats). In the code below, we scan (get list of) all the files in the subdirectory, read each one in as an image, and maintain a list of the read-in images as a list: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Note, </a:t>
            </a:r>
            <a:r>
              <a:rPr lang="en" sz="1100">
                <a:solidFill>
                  <a:srgbClr val="0D904F"/>
                </a:solidFill>
                <a:latin typeface="Consolas"/>
                <a:ea typeface="Consolas"/>
                <a:cs typeface="Consolas"/>
                <a:sym typeface="Consolas"/>
              </a:rPr>
              <a:t>os.scandir()</a:t>
            </a:r>
            <a:r>
              <a:rPr lang="en" sz="1100">
                <a:solidFill>
                  <a:schemeClr val="dk1"/>
                </a:solidFill>
              </a:rPr>
              <a:t>  was added in Python 3.5. If you are using Python 2.7 or an earlier version of Python 3, you can obtain a compatible version with </a:t>
            </a:r>
            <a:r>
              <a:rPr lang="en" sz="1100">
                <a:solidFill>
                  <a:srgbClr val="0D904F"/>
                </a:solidFill>
                <a:latin typeface="Consolas"/>
                <a:ea typeface="Consolas"/>
                <a:cs typeface="Consolas"/>
                <a:sym typeface="Consolas"/>
              </a:rPr>
              <a:t>pip install scandir.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62" name="Google Shape;562;p77"/>
          <p:cNvGraphicFramePr/>
          <p:nvPr/>
        </p:nvGraphicFramePr>
        <p:xfrm>
          <a:off x="518400" y="1851000"/>
          <a:ext cx="3000000" cy="3000000"/>
        </p:xfrm>
        <a:graphic>
          <a:graphicData uri="http://schemas.openxmlformats.org/drawingml/2006/table">
            <a:tbl>
              <a:tblPr>
                <a:noFill/>
                <a:tableStyleId>{44C79E60-302F-4C3F-842E-BB4E706F5184}</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get list of all files in subdirectory cats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files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scandir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read each image in and append the in-memory image to a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78"/>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 - Subdirectories</a:t>
            </a:r>
            <a:endParaRPr>
              <a:solidFill>
                <a:srgbClr val="38761D"/>
              </a:solidFill>
            </a:endParaRPr>
          </a:p>
        </p:txBody>
      </p:sp>
      <p:pic>
        <p:nvPicPr>
          <p:cNvPr id="568" name="Google Shape;568;p78"/>
          <p:cNvPicPr preferRelativeResize="0"/>
          <p:nvPr/>
        </p:nvPicPr>
        <p:blipFill>
          <a:blip r:embed="rId3">
            <a:alphaModFix/>
          </a:blip>
          <a:stretch>
            <a:fillRect/>
          </a:stretch>
        </p:blipFill>
        <p:spPr>
          <a:xfrm>
            <a:off x="0" y="0"/>
            <a:ext cx="1466275" cy="730575"/>
          </a:xfrm>
          <a:prstGeom prst="rect">
            <a:avLst/>
          </a:prstGeom>
          <a:noFill/>
          <a:ln>
            <a:noFill/>
          </a:ln>
        </p:spPr>
      </p:pic>
      <p:sp>
        <p:nvSpPr>
          <p:cNvPr id="569" name="Google Shape;569;p7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 from Sub-Directories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Let’s expand on the above and assume the image dataset is laid out as a directory structure, where each subdirectory is a class (label). In this case, we would want to scan each subdirectory separately, and keep a record of the subdirectory names for the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70" name="Google Shape;570;p78"/>
          <p:cNvGraphicFramePr/>
          <p:nvPr/>
        </p:nvGraphicFramePr>
        <p:xfrm>
          <a:off x="547875" y="1939925"/>
          <a:ext cx="3000000" cy="3000000"/>
        </p:xfrm>
        <a:graphic>
          <a:graphicData uri="http://schemas.openxmlformats.org/drawingml/2006/table">
            <a:tbl>
              <a:tblPr>
                <a:noFill/>
                <a:tableStyleId>{44C79E60-302F-4C3F-842E-BB4E706F5184}</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loadDirectory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classes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class to label mappings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dataset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subdirectories under the parent (root) directory of the dataset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subdir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ignore any entry that is not a subdirectory (e.g., license file)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not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is_dir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continue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mapping of class (subdirectory name) to label (index)</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classes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print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"Processed:"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0F9D58"/>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br>
                        <a:rPr lang="en" sz="800">
                          <a:solidFill>
                            <a:schemeClr val="dk1"/>
                          </a:solidFill>
                          <a:latin typeface="Consolas"/>
                          <a:ea typeface="Consolas"/>
                          <a:cs typeface="Consolas"/>
                          <a:sym typeface="Consolas"/>
                        </a:rPr>
                      </a:b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        return</a:t>
                      </a: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classes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loadDirectory</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'cats_n_dogs'</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7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 - Remote</a:t>
            </a:r>
            <a:endParaRPr>
              <a:solidFill>
                <a:srgbClr val="38761D"/>
              </a:solidFill>
            </a:endParaRPr>
          </a:p>
        </p:txBody>
      </p:sp>
      <p:pic>
        <p:nvPicPr>
          <p:cNvPr id="576" name="Google Shape;576;p79"/>
          <p:cNvPicPr preferRelativeResize="0"/>
          <p:nvPr/>
        </p:nvPicPr>
        <p:blipFill>
          <a:blip r:embed="rId3">
            <a:alphaModFix/>
          </a:blip>
          <a:stretch>
            <a:fillRect/>
          </a:stretch>
        </p:blipFill>
        <p:spPr>
          <a:xfrm>
            <a:off x="0" y="0"/>
            <a:ext cx="1466275" cy="730575"/>
          </a:xfrm>
          <a:prstGeom prst="rect">
            <a:avLst/>
          </a:prstGeom>
          <a:noFill/>
          <a:ln>
            <a:noFill/>
          </a:ln>
        </p:spPr>
      </p:pic>
      <p:sp>
        <p:nvSpPr>
          <p:cNvPr id="577" name="Google Shape;577;p7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 from Remote Locations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try an example where the location of the image is remote (not local) and specified by an URL. In this case, we will need to make an HTTP request for the contents of the resource (image) specified by the URL and then decode the response into a binary byte stream.</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78" name="Google Shape;578;p79"/>
          <p:cNvGraphicFramePr/>
          <p:nvPr/>
        </p:nvGraphicFramePr>
        <p:xfrm>
          <a:off x="536100" y="2104900"/>
          <a:ext cx="3000000" cy="3000000"/>
        </p:xfrm>
        <a:graphic>
          <a:graphicData uri="http://schemas.openxmlformats.org/drawingml/2006/table">
            <a:tbl>
              <a:tblPr>
                <a:noFill/>
                <a:tableStyleId>{44C79E60-302F-4C3F-842E-BB4E706F5184}</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requests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io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BytesIO</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remoteImage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8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8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Channel Conversion</a:t>
            </a:r>
            <a:endParaRPr>
              <a:solidFill>
                <a:srgbClr val="38761D"/>
              </a:solidFill>
            </a:endParaRPr>
          </a:p>
        </p:txBody>
      </p:sp>
      <p:pic>
        <p:nvPicPr>
          <p:cNvPr id="584" name="Google Shape;584;p80"/>
          <p:cNvPicPr preferRelativeResize="0"/>
          <p:nvPr/>
        </p:nvPicPr>
        <p:blipFill>
          <a:blip r:embed="rId3">
            <a:alphaModFix/>
          </a:blip>
          <a:stretch>
            <a:fillRect/>
          </a:stretch>
        </p:blipFill>
        <p:spPr>
          <a:xfrm>
            <a:off x="0" y="0"/>
            <a:ext cx="1466275" cy="730575"/>
          </a:xfrm>
          <a:prstGeom prst="rect">
            <a:avLst/>
          </a:prstGeom>
          <a:noFill/>
          <a:ln>
            <a:noFill/>
          </a:ln>
        </p:spPr>
      </p:pic>
      <p:sp>
        <p:nvSpPr>
          <p:cNvPr id="585" name="Google Shape;585;p8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Channel Conversions (Grayscale vs. Color)</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Next, we need to set the number of channels to match the input shape of your neural network. The number of channels is the number of color planes in your image. For example, a grayscale image will have one color plane. An RGB color image will have three color planes, one for each of Red, Green and Blue.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586" name="Google Shape;586;p80"/>
          <p:cNvPicPr preferRelativeResize="0"/>
          <p:nvPr/>
        </p:nvPicPr>
        <p:blipFill>
          <a:blip r:embed="rId4">
            <a:alphaModFix/>
          </a:blip>
          <a:stretch>
            <a:fillRect/>
          </a:stretch>
        </p:blipFill>
        <p:spPr>
          <a:xfrm>
            <a:off x="2190950" y="2173275"/>
            <a:ext cx="5105400" cy="25812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8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Channel Conversion</a:t>
            </a:r>
            <a:endParaRPr>
              <a:solidFill>
                <a:srgbClr val="38761D"/>
              </a:solidFill>
            </a:endParaRPr>
          </a:p>
        </p:txBody>
      </p:sp>
      <p:pic>
        <p:nvPicPr>
          <p:cNvPr id="592" name="Google Shape;592;p81"/>
          <p:cNvPicPr preferRelativeResize="0"/>
          <p:nvPr/>
        </p:nvPicPr>
        <p:blipFill>
          <a:blip r:embed="rId3">
            <a:alphaModFix/>
          </a:blip>
          <a:stretch>
            <a:fillRect/>
          </a:stretch>
        </p:blipFill>
        <p:spPr>
          <a:xfrm>
            <a:off x="0" y="0"/>
            <a:ext cx="1466275" cy="730575"/>
          </a:xfrm>
          <a:prstGeom prst="rect">
            <a:avLst/>
          </a:prstGeom>
          <a:noFill/>
          <a:ln>
            <a:noFill/>
          </a:ln>
        </p:spPr>
      </p:pic>
      <p:sp>
        <p:nvSpPr>
          <p:cNvPr id="593" name="Google Shape;593;p8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Image.open() and Alpha Channels (RGBA)</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Image.open()</a:t>
            </a:r>
            <a:r>
              <a:rPr lang="en" sz="1200">
                <a:solidFill>
                  <a:schemeClr val="dk1"/>
                </a:solidFill>
              </a:rPr>
              <a:t> method </a:t>
            </a:r>
            <a:r>
              <a:rPr b="1" lang="en" sz="1200">
                <a:solidFill>
                  <a:srgbClr val="0000FF"/>
                </a:solidFill>
              </a:rPr>
              <a:t>will read in the image according to the number of planes in the image stored on disk</a:t>
            </a:r>
            <a:r>
              <a:rPr lang="en" sz="1200">
                <a:solidFill>
                  <a:schemeClr val="dk1"/>
                </a:solidFill>
              </a:rPr>
              <a:t>. So if its a </a:t>
            </a:r>
            <a:r>
              <a:rPr b="1" lang="en" sz="1200">
                <a:solidFill>
                  <a:schemeClr val="dk1"/>
                </a:solidFill>
              </a:rPr>
              <a:t>grayscale image, it will read it in as a single plane</a:t>
            </a:r>
            <a:r>
              <a:rPr lang="en" sz="1200">
                <a:solidFill>
                  <a:schemeClr val="dk1"/>
                </a:solidFill>
              </a:rPr>
              <a:t>, if it’s </a:t>
            </a:r>
            <a:r>
              <a:rPr b="1" lang="en" sz="1200">
                <a:solidFill>
                  <a:schemeClr val="dk1"/>
                </a:solidFill>
              </a:rPr>
              <a:t>RGB it will read it in as three planes</a:t>
            </a:r>
            <a:r>
              <a:rPr lang="en" sz="1200">
                <a:solidFill>
                  <a:schemeClr val="dk1"/>
                </a:solidFill>
              </a:rPr>
              <a:t>, and if it’s </a:t>
            </a:r>
            <a:r>
              <a:rPr b="1" lang="en" sz="1200">
                <a:solidFill>
                  <a:srgbClr val="0000FF"/>
                </a:solidFill>
              </a:rPr>
              <a:t>RGBA (+alpha channel), it will read it in as 4 planes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general when working with RGBA images, the alpha channel can be dropped. It is a mask for setting the transparency of each pixel in the image, and therefore does not contain information that would otherwise contribute to the recognition of the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a:t>
            </a:r>
            <a:endParaRPr>
              <a:solidFill>
                <a:srgbClr val="38761D"/>
              </a:solidFill>
            </a:endParaRPr>
          </a:p>
        </p:txBody>
      </p:sp>
      <p:pic>
        <p:nvPicPr>
          <p:cNvPr id="100" name="Google Shape;100;p19"/>
          <p:cNvPicPr preferRelativeResize="0"/>
          <p:nvPr/>
        </p:nvPicPr>
        <p:blipFill>
          <a:blip r:embed="rId3">
            <a:alphaModFix/>
          </a:blip>
          <a:stretch>
            <a:fillRect/>
          </a:stretch>
        </p:blipFill>
        <p:spPr>
          <a:xfrm>
            <a:off x="0" y="0"/>
            <a:ext cx="1466275" cy="730575"/>
          </a:xfrm>
          <a:prstGeom prst="rect">
            <a:avLst/>
          </a:prstGeom>
          <a:noFill/>
          <a:ln>
            <a:noFill/>
          </a:ln>
        </p:spPr>
      </p:pic>
      <p:sp>
        <p:nvSpPr>
          <p:cNvPr id="101" name="Google Shape;101;p19"/>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Stem Mismatch</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Let’s now assume that we instead use the input shape (224, 224, 3) on the same stem, as in the code example below. In this case, the stem would output a 109 x 109 feature maps instead of 112 x 112 which the architecture was not optimized for.</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102" name="Google Shape;102;p19"/>
          <p:cNvGraphicFramePr/>
          <p:nvPr/>
        </p:nvGraphicFramePr>
        <p:xfrm>
          <a:off x="528075" y="1992125"/>
          <a:ext cx="3000000" cy="3000000"/>
        </p:xfrm>
        <a:graphic>
          <a:graphicData uri="http://schemas.openxmlformats.org/drawingml/2006/table">
            <a:tbl>
              <a:tblPr>
                <a:noFill/>
                <a:tableStyleId>{44C79E60-302F-4C3F-842E-BB4E706F5184}</a:tableStyleId>
              </a:tblPr>
              <a:tblGrid>
                <a:gridCol w="7977975"/>
              </a:tblGrid>
              <a:tr h="127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stem's expected shape is (230, 230, 3)</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 109, 109, 64)</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82"/>
          <p:cNvSpPr txBox="1"/>
          <p:nvPr>
            <p:ph idx="1" type="subTitle"/>
          </p:nvPr>
        </p:nvSpPr>
        <p:spPr>
          <a:xfrm>
            <a:off x="536100" y="14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Channel Conversion</a:t>
            </a:r>
            <a:endParaRPr>
              <a:solidFill>
                <a:srgbClr val="38761D"/>
              </a:solidFill>
            </a:endParaRPr>
          </a:p>
        </p:txBody>
      </p:sp>
      <p:pic>
        <p:nvPicPr>
          <p:cNvPr id="599" name="Google Shape;599;p82"/>
          <p:cNvPicPr preferRelativeResize="0"/>
          <p:nvPr/>
        </p:nvPicPr>
        <p:blipFill>
          <a:blip r:embed="rId3">
            <a:alphaModFix/>
          </a:blip>
          <a:stretch>
            <a:fillRect/>
          </a:stretch>
        </p:blipFill>
        <p:spPr>
          <a:xfrm>
            <a:off x="0" y="0"/>
            <a:ext cx="1466275" cy="730575"/>
          </a:xfrm>
          <a:prstGeom prst="rect">
            <a:avLst/>
          </a:prstGeom>
          <a:noFill/>
          <a:ln>
            <a:noFill/>
          </a:ln>
        </p:spPr>
      </p:pic>
      <p:sp>
        <p:nvSpPr>
          <p:cNvPr id="600" name="Google Shape;600;p8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 Number of Channels to Match Input Shape</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Once the image is read into memory, the next step is to convert the image to the number of channels that match the input shape of your neural network.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convert()</a:t>
            </a:r>
            <a:r>
              <a:rPr lang="en" sz="1200">
                <a:solidFill>
                  <a:schemeClr val="dk1"/>
                </a:solidFill>
              </a:rPr>
              <a:t> method will do channel conversion. A parameter value of ‘L’ will convert to single channel (grayscale) and ‘RGB’ to three channel (RGB color). Below we updated the loadImages() function to include channel conversio</a:t>
            </a:r>
            <a:r>
              <a:rPr lang="en" sz="1100">
                <a:solidFill>
                  <a:schemeClr val="dk1"/>
                </a:solidFill>
              </a:rPr>
              <a:t>n:</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01" name="Google Shape;601;p82"/>
          <p:cNvGraphicFramePr/>
          <p:nvPr/>
        </p:nvGraphicFramePr>
        <p:xfrm>
          <a:off x="536100" y="2411275"/>
          <a:ext cx="3000000" cy="3000000"/>
        </p:xfrm>
        <a:graphic>
          <a:graphicData uri="http://schemas.openxmlformats.org/drawingml/2006/table">
            <a:tbl>
              <a:tblPr>
                <a:noFill/>
                <a:tableStyleId>{44C79E60-302F-4C3F-842E-BB4E706F5184}</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channels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files in subdirectory cats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files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read each image in and append the in-memory image to a list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file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files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file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grayscale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channels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'L'</a:t>
                      </a:r>
                      <a:r>
                        <a:rPr lang="en" sz="800">
                          <a:solidFill>
                            <a:srgbClr val="616161"/>
                          </a:solidFill>
                          <a:latin typeface="Consolas"/>
                          <a:ea typeface="Consolas"/>
                          <a:cs typeface="Consolas"/>
                          <a:sym typeface="Consolas"/>
                        </a:rPr>
                        <a:t>)</a:t>
                      </a:r>
                      <a:br>
                        <a:rPr lang="en" sz="800">
                          <a:solidFill>
                            <a:schemeClr val="dk1"/>
                          </a:solidFill>
                          <a:latin typeface="Consolas"/>
                          <a:ea typeface="Consolas"/>
                          <a:cs typeface="Consolas"/>
                          <a:sym typeface="Consolas"/>
                        </a:rPr>
                      </a:b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RGB color</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else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'RGB'</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images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3)</a:t>
                      </a:r>
                      <a:endParaRPr sz="8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8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Resizing</a:t>
            </a:r>
            <a:endParaRPr>
              <a:solidFill>
                <a:srgbClr val="38761D"/>
              </a:solidFill>
            </a:endParaRPr>
          </a:p>
        </p:txBody>
      </p:sp>
      <p:pic>
        <p:nvPicPr>
          <p:cNvPr id="607" name="Google Shape;607;p83"/>
          <p:cNvPicPr preferRelativeResize="0"/>
          <p:nvPr/>
        </p:nvPicPr>
        <p:blipFill>
          <a:blip r:embed="rId3">
            <a:alphaModFix/>
          </a:blip>
          <a:stretch>
            <a:fillRect/>
          </a:stretch>
        </p:blipFill>
        <p:spPr>
          <a:xfrm>
            <a:off x="0" y="0"/>
            <a:ext cx="1466275" cy="730575"/>
          </a:xfrm>
          <a:prstGeom prst="rect">
            <a:avLst/>
          </a:prstGeom>
          <a:noFill/>
          <a:ln>
            <a:noFill/>
          </a:ln>
        </p:spPr>
      </p:pic>
      <p:sp>
        <p:nvSpPr>
          <p:cNvPr id="608" name="Google Shape;608;p8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Resizing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Next, we need to resize each image to fit the shape of the input shape of the neural network. For example, a 2D convolutional neural network will take a shape of the form (height, width, channels). We dealt with the channel portion above, so next we need to resize the pixel height and width of each image to match the input shape. For example, if the input shape is (64, 128, 3), then we want to resize the height and width of each image to (64, 128). The </a:t>
            </a:r>
            <a:r>
              <a:rPr lang="en" sz="1100">
                <a:solidFill>
                  <a:srgbClr val="0D904F"/>
                </a:solidFill>
                <a:latin typeface="Consolas"/>
                <a:ea typeface="Consolas"/>
                <a:cs typeface="Consolas"/>
                <a:sym typeface="Consolas"/>
              </a:rPr>
              <a:t>resize() </a:t>
            </a:r>
            <a:r>
              <a:rPr lang="en" sz="1100">
                <a:solidFill>
                  <a:schemeClr val="dk1"/>
                </a:solidFill>
              </a:rPr>
              <a:t> method will do the resizing.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most cases, you will be </a:t>
            </a:r>
            <a:r>
              <a:rPr b="1" lang="en" sz="1200">
                <a:solidFill>
                  <a:srgbClr val="0000FF"/>
                </a:solidFill>
              </a:rPr>
              <a:t>downsizing</a:t>
            </a:r>
            <a:r>
              <a:rPr lang="en" sz="1200">
                <a:solidFill>
                  <a:schemeClr val="dk1"/>
                </a:solidFill>
              </a:rPr>
              <a:t> (i.e., downsampling) each image. For example, </a:t>
            </a:r>
            <a:r>
              <a:rPr lang="en" sz="1200">
                <a:solidFill>
                  <a:srgbClr val="222222"/>
                </a:solidFill>
                <a:highlight>
                  <a:srgbClr val="FFFFFF"/>
                </a:highlight>
                <a:latin typeface="Roboto"/>
                <a:ea typeface="Roboto"/>
                <a:cs typeface="Roboto"/>
                <a:sym typeface="Roboto"/>
              </a:rPr>
              <a:t>1024 x 768 image will be 3Mb in size. This is far more resolution than a neural network needs (see section on Convolutional Neural Networks). When the image is downsized, some resolution (details) will be lost. To minimize the effect when downsizing, it is a common practice to use the </a:t>
            </a:r>
            <a:r>
              <a:rPr b="1" lang="en" sz="1200">
                <a:solidFill>
                  <a:srgbClr val="0000FF"/>
                </a:solidFill>
                <a:highlight>
                  <a:srgbClr val="FFFFFF"/>
                </a:highlight>
                <a:latin typeface="Roboto"/>
                <a:ea typeface="Roboto"/>
                <a:cs typeface="Roboto"/>
                <a:sym typeface="Roboto"/>
              </a:rPr>
              <a:t>anti-aliasing algorithm in PIL</a:t>
            </a:r>
            <a:r>
              <a:rPr lang="en" sz="1200">
                <a:solidFill>
                  <a:srgbClr val="222222"/>
                </a:solidFill>
                <a:highlight>
                  <a:srgbClr val="FFFFFF"/>
                </a:highlight>
                <a:latin typeface="Roboto"/>
                <a:ea typeface="Roboto"/>
                <a:cs typeface="Roboto"/>
                <a:sym typeface="Roboto"/>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09" name="Google Shape;609;p83"/>
          <p:cNvGraphicFramePr/>
          <p:nvPr/>
        </p:nvGraphicFramePr>
        <p:xfrm>
          <a:off x="506625" y="3206100"/>
          <a:ext cx="3000000" cy="3000000"/>
        </p:xfrm>
        <a:graphic>
          <a:graphicData uri="http://schemas.openxmlformats.org/drawingml/2006/table">
            <a:tbl>
              <a:tblPr>
                <a:noFill/>
                <a:tableStyleId>{44C79E60-302F-4C3F-842E-BB4E706F5184}</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 …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 </a:t>
                      </a:r>
                      <a:r>
                        <a:rPr lang="en" sz="1000">
                          <a:solidFill>
                            <a:srgbClr val="455A64"/>
                          </a:solidFill>
                          <a:latin typeface="Consolas"/>
                          <a:ea typeface="Consolas"/>
                          <a:cs typeface="Consolas"/>
                          <a:sym typeface="Consolas"/>
                        </a:rPr>
                        <a:t>…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resize the image to the target input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ANTIALIAS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84"/>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to Numpy Array</a:t>
            </a:r>
            <a:endParaRPr>
              <a:solidFill>
                <a:srgbClr val="38761D"/>
              </a:solidFill>
            </a:endParaRPr>
          </a:p>
        </p:txBody>
      </p:sp>
      <p:pic>
        <p:nvPicPr>
          <p:cNvPr id="615" name="Google Shape;615;p84"/>
          <p:cNvPicPr preferRelativeResize="0"/>
          <p:nvPr/>
        </p:nvPicPr>
        <p:blipFill>
          <a:blip r:embed="rId3">
            <a:alphaModFix/>
          </a:blip>
          <a:stretch>
            <a:fillRect/>
          </a:stretch>
        </p:blipFill>
        <p:spPr>
          <a:xfrm>
            <a:off x="0" y="0"/>
            <a:ext cx="1466275" cy="730575"/>
          </a:xfrm>
          <a:prstGeom prst="rect">
            <a:avLst/>
          </a:prstGeom>
          <a:noFill/>
          <a:ln>
            <a:noFill/>
          </a:ln>
        </p:spPr>
      </p:pic>
      <p:sp>
        <p:nvSpPr>
          <p:cNvPr id="616" name="Google Shape;616;p84"/>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Converting PIL objects to Numpy Arrays</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t>
            </a:r>
            <a:r>
              <a:rPr b="1" lang="en" sz="1200">
                <a:solidFill>
                  <a:schemeClr val="dk1"/>
                </a:solidFill>
              </a:rPr>
              <a:t>Keras </a:t>
            </a:r>
            <a:r>
              <a:rPr lang="en" sz="1200">
                <a:solidFill>
                  <a:schemeClr val="dk1"/>
                </a:solidFill>
              </a:rPr>
              <a:t>(and other Python ML frameworks), the inputs to neural networks are multi-dimensional </a:t>
            </a:r>
            <a:r>
              <a:rPr b="1" lang="en" sz="1200">
                <a:solidFill>
                  <a:schemeClr val="dk1"/>
                </a:solidFill>
              </a:rPr>
              <a:t>numpy </a:t>
            </a:r>
            <a:r>
              <a:rPr lang="en" sz="1200">
                <a:solidFill>
                  <a:schemeClr val="dk1"/>
                </a:solidFill>
              </a:rPr>
              <a:t>arrays. Lists in Python are implemented as dynamic arrays and use indirect addressing on the heap. While this provides great flexibility, the performance is very poor for large dynamic arrays. In machine learning, arrays (vectors, matrices, tensors and batches) are very, very large.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numpy module is a package that implements high-performance large array handling in contiguous memory in C, with a Python linkage.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our purposes, we are going to want to convert the list of PIL images to a multi-dimensional numpy array. We can do this with the </a:t>
            </a:r>
            <a:r>
              <a:rPr lang="en" sz="1200">
                <a:solidFill>
                  <a:srgbClr val="0D904F"/>
                </a:solidFill>
                <a:latin typeface="Consolas"/>
                <a:ea typeface="Consolas"/>
                <a:cs typeface="Consolas"/>
                <a:sym typeface="Consolas"/>
              </a:rPr>
              <a:t>numpy.asarray()</a:t>
            </a:r>
            <a:r>
              <a:rPr lang="en" sz="1200">
                <a:solidFill>
                  <a:schemeClr val="dk1"/>
                </a:solidFill>
              </a:rPr>
              <a:t> method.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85"/>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to Numpy Array</a:t>
            </a:r>
            <a:endParaRPr>
              <a:solidFill>
                <a:srgbClr val="38761D"/>
              </a:solidFill>
            </a:endParaRPr>
          </a:p>
        </p:txBody>
      </p:sp>
      <p:pic>
        <p:nvPicPr>
          <p:cNvPr id="622" name="Google Shape;622;p85"/>
          <p:cNvPicPr preferRelativeResize="0"/>
          <p:nvPr/>
        </p:nvPicPr>
        <p:blipFill>
          <a:blip r:embed="rId3">
            <a:alphaModFix/>
          </a:blip>
          <a:stretch>
            <a:fillRect/>
          </a:stretch>
        </p:blipFill>
        <p:spPr>
          <a:xfrm>
            <a:off x="0" y="0"/>
            <a:ext cx="1466275" cy="730575"/>
          </a:xfrm>
          <a:prstGeom prst="rect">
            <a:avLst/>
          </a:prstGeom>
          <a:noFill/>
          <a:ln>
            <a:noFill/>
          </a:ln>
        </p:spPr>
      </p:pic>
      <p:sp>
        <p:nvSpPr>
          <p:cNvPr id="623" name="Google Shape;623;p85"/>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Converting PIL objects to Numpy Arrays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example below, we update the loadImages() function to include the step of converting the list of PIL images to a numpy array.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24" name="Google Shape;624;p85"/>
          <p:cNvGraphicFramePr/>
          <p:nvPr/>
        </p:nvGraphicFramePr>
        <p:xfrm>
          <a:off x="500900" y="2180925"/>
          <a:ext cx="3000000" cy="3000000"/>
        </p:xfrm>
        <a:graphic>
          <a:graphicData uri="http://schemas.openxmlformats.org/drawingml/2006/table">
            <a:tbl>
              <a:tblPr>
                <a:noFill/>
                <a:tableStyleId>{44C79E60-302F-4C3F-842E-BB4E706F5184}</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UPDATED STEP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all the PIL images to numpy arrays in a single invocation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86"/>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Library</a:t>
            </a:r>
            <a:endParaRPr>
              <a:solidFill>
                <a:srgbClr val="38761D"/>
              </a:solidFill>
            </a:endParaRPr>
          </a:p>
        </p:txBody>
      </p:sp>
      <p:pic>
        <p:nvPicPr>
          <p:cNvPr id="630" name="Google Shape;630;p86"/>
          <p:cNvPicPr preferRelativeResize="0"/>
          <p:nvPr/>
        </p:nvPicPr>
        <p:blipFill>
          <a:blip r:embed="rId3">
            <a:alphaModFix/>
          </a:blip>
          <a:stretch>
            <a:fillRect/>
          </a:stretch>
        </p:blipFill>
        <p:spPr>
          <a:xfrm>
            <a:off x="0" y="0"/>
            <a:ext cx="1466275" cy="730575"/>
          </a:xfrm>
          <a:prstGeom prst="rect">
            <a:avLst/>
          </a:prstGeom>
          <a:noFill/>
          <a:ln>
            <a:noFill/>
          </a:ln>
        </p:spPr>
      </p:pic>
      <p:sp>
        <p:nvSpPr>
          <p:cNvPr id="631" name="Google Shape;631;p86"/>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OpenCV</a:t>
            </a:r>
            <a:r>
              <a:rPr b="1" lang="en" sz="1200"/>
              <a:t> Library</a:t>
            </a:r>
            <a:endParaRPr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OpenCV </a:t>
            </a:r>
            <a:r>
              <a:rPr lang="en" sz="1200">
                <a:solidFill>
                  <a:schemeClr val="dk1"/>
                </a:solidFill>
              </a:rPr>
              <a:t>is an open source image manipulation library that is implemented in a wide variety of programming languages, including Python. It has been around a long-time and widely supported and updated by the open source community. It has been the conventional work-horse of imaging scientists.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Everything we did in PIL, we will show in this section how to do in OpenCV.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lang="en" sz="1200">
                <a:solidFill>
                  <a:schemeClr val="dk1"/>
                </a:solidFill>
              </a:rPr>
              <a:t>One can install OpenCV with </a:t>
            </a:r>
            <a:r>
              <a:rPr lang="en" sz="1200">
                <a:solidFill>
                  <a:srgbClr val="0D904F"/>
                </a:solidFill>
                <a:latin typeface="Consolas"/>
                <a:ea typeface="Consolas"/>
                <a:cs typeface="Consolas"/>
                <a:sym typeface="Consolas"/>
              </a:rPr>
              <a:t>pip install opencv-python</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8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Reading Images</a:t>
            </a:r>
            <a:endParaRPr>
              <a:solidFill>
                <a:srgbClr val="38761D"/>
              </a:solidFill>
            </a:endParaRPr>
          </a:p>
        </p:txBody>
      </p:sp>
      <p:pic>
        <p:nvPicPr>
          <p:cNvPr id="637" name="Google Shape;637;p87"/>
          <p:cNvPicPr preferRelativeResize="0"/>
          <p:nvPr/>
        </p:nvPicPr>
        <p:blipFill>
          <a:blip r:embed="rId3">
            <a:alphaModFix/>
          </a:blip>
          <a:stretch>
            <a:fillRect/>
          </a:stretch>
        </p:blipFill>
        <p:spPr>
          <a:xfrm>
            <a:off x="0" y="0"/>
            <a:ext cx="1466275" cy="730575"/>
          </a:xfrm>
          <a:prstGeom prst="rect">
            <a:avLst/>
          </a:prstGeom>
          <a:noFill/>
          <a:ln>
            <a:noFill/>
          </a:ln>
        </p:spPr>
      </p:pic>
      <p:sp>
        <p:nvSpPr>
          <p:cNvPr id="638" name="Google Shape;638;p87"/>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a:t>
            </a: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 image is read into memory using the </a:t>
            </a:r>
            <a:r>
              <a:rPr lang="en" sz="1200">
                <a:solidFill>
                  <a:srgbClr val="0D904F"/>
                </a:solidFill>
                <a:latin typeface="Consolas"/>
                <a:ea typeface="Consolas"/>
                <a:cs typeface="Consolas"/>
                <a:sym typeface="Consolas"/>
              </a:rPr>
              <a:t>cv2.imread()</a:t>
            </a:r>
            <a:r>
              <a:rPr lang="en" sz="1200">
                <a:solidFill>
                  <a:schemeClr val="dk1"/>
                </a:solidFill>
              </a:rPr>
              <a:t> method. One of the first advantages I find with the </a:t>
            </a:r>
            <a:r>
              <a:rPr lang="en" sz="1200">
                <a:solidFill>
                  <a:srgbClr val="0D904F"/>
                </a:solidFill>
                <a:latin typeface="Consolas"/>
                <a:ea typeface="Consolas"/>
                <a:cs typeface="Consolas"/>
                <a:sym typeface="Consolas"/>
              </a:rPr>
              <a:t>cv2.imread()</a:t>
            </a:r>
            <a:r>
              <a:rPr lang="en" sz="1200">
                <a:solidFill>
                  <a:schemeClr val="dk1"/>
                </a:solidFill>
              </a:rPr>
              <a:t> method is the </a:t>
            </a:r>
            <a:r>
              <a:rPr b="1" lang="en" sz="1200">
                <a:solidFill>
                  <a:srgbClr val="0000FF"/>
                </a:solidFill>
              </a:rPr>
              <a:t>output is already in a multi-dimensional numpy data type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By default, </a:t>
            </a:r>
            <a:r>
              <a:rPr lang="en" sz="1100">
                <a:solidFill>
                  <a:srgbClr val="0D904F"/>
                </a:solidFill>
                <a:latin typeface="Consolas"/>
                <a:ea typeface="Consolas"/>
                <a:cs typeface="Consolas"/>
                <a:sym typeface="Consolas"/>
              </a:rPr>
              <a:t>cv2.imread()</a:t>
            </a:r>
            <a:r>
              <a:rPr lang="en" sz="1100">
                <a:solidFill>
                  <a:schemeClr val="dk1"/>
                </a:solidFill>
              </a:rPr>
              <a:t> will convert the image to a three channel RGB image.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39" name="Google Shape;639;p87"/>
          <p:cNvGraphicFramePr/>
          <p:nvPr/>
        </p:nvGraphicFramePr>
        <p:xfrm>
          <a:off x="508775" y="2332600"/>
          <a:ext cx="3000000" cy="3000000"/>
        </p:xfrm>
        <a:graphic>
          <a:graphicData uri="http://schemas.openxmlformats.org/drawingml/2006/table">
            <a:tbl>
              <a:tblPr>
                <a:noFill/>
                <a:tableStyleId>{44C79E60-302F-4C3F-842E-BB4E706F5184}</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88"/>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a:t>
            </a:r>
            <a:r>
              <a:rPr lang="en">
                <a:solidFill>
                  <a:srgbClr val="38761D"/>
                </a:solidFill>
              </a:rPr>
              <a:t> Channel Conversion</a:t>
            </a:r>
            <a:endParaRPr>
              <a:solidFill>
                <a:srgbClr val="38761D"/>
              </a:solidFill>
            </a:endParaRPr>
          </a:p>
        </p:txBody>
      </p:sp>
      <p:pic>
        <p:nvPicPr>
          <p:cNvPr id="645" name="Google Shape;645;p88"/>
          <p:cNvPicPr preferRelativeResize="0"/>
          <p:nvPr/>
        </p:nvPicPr>
        <p:blipFill>
          <a:blip r:embed="rId3">
            <a:alphaModFix/>
          </a:blip>
          <a:stretch>
            <a:fillRect/>
          </a:stretch>
        </p:blipFill>
        <p:spPr>
          <a:xfrm>
            <a:off x="0" y="0"/>
            <a:ext cx="1466275" cy="730575"/>
          </a:xfrm>
          <a:prstGeom prst="rect">
            <a:avLst/>
          </a:prstGeom>
          <a:noFill/>
          <a:ln>
            <a:noFill/>
          </a:ln>
        </p:spPr>
      </p:pic>
      <p:sp>
        <p:nvSpPr>
          <p:cNvPr id="646" name="Google Shape;646;p8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Channel Conversion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advantage of OpenCV over PIL is that you can do the channel conversion at the time of reading in the image, instead of a second step. You can specify a second parameter that indicates which channel conversion to use. In the example below, we show doing the channel conversion at the time the image is read i</a:t>
            </a:r>
            <a:r>
              <a:rPr lang="en" sz="1100">
                <a:solidFill>
                  <a:schemeClr val="dk1"/>
                </a:solidFill>
              </a:rPr>
              <a:t>n.</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47" name="Google Shape;647;p88"/>
          <p:cNvGraphicFramePr/>
          <p:nvPr/>
        </p:nvGraphicFramePr>
        <p:xfrm>
          <a:off x="494850" y="2228075"/>
          <a:ext cx="3000000" cy="3000000"/>
        </p:xfrm>
        <a:graphic>
          <a:graphicData uri="http://schemas.openxmlformats.org/drawingml/2006/table">
            <a:tbl>
              <a:tblPr>
                <a:noFill/>
                <a:tableStyleId>{44C79E60-302F-4C3F-842E-BB4E706F5184}</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image as a single channel (grayscale)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image as a three channel (color)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89"/>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a:t>
            </a:r>
            <a:r>
              <a:rPr lang="en">
                <a:solidFill>
                  <a:srgbClr val="38761D"/>
                </a:solidFill>
              </a:rPr>
              <a:t>Reading Image - Remote</a:t>
            </a:r>
            <a:endParaRPr>
              <a:solidFill>
                <a:srgbClr val="38761D"/>
              </a:solidFill>
            </a:endParaRPr>
          </a:p>
        </p:txBody>
      </p:sp>
      <p:pic>
        <p:nvPicPr>
          <p:cNvPr id="653" name="Google Shape;653;p89"/>
          <p:cNvPicPr preferRelativeResize="0"/>
          <p:nvPr/>
        </p:nvPicPr>
        <p:blipFill>
          <a:blip r:embed="rId3">
            <a:alphaModFix/>
          </a:blip>
          <a:stretch>
            <a:fillRect/>
          </a:stretch>
        </p:blipFill>
        <p:spPr>
          <a:xfrm>
            <a:off x="0" y="0"/>
            <a:ext cx="1466275" cy="730575"/>
          </a:xfrm>
          <a:prstGeom prst="rect">
            <a:avLst/>
          </a:prstGeom>
          <a:noFill/>
          <a:ln>
            <a:noFill/>
          </a:ln>
        </p:spPr>
      </p:pic>
      <p:sp>
        <p:nvSpPr>
          <p:cNvPr id="654" name="Google Shape;654;p8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a:t>
            </a:r>
            <a:r>
              <a:rPr b="1" lang="en" sz="1200">
                <a:solidFill>
                  <a:schemeClr val="dk1"/>
                </a:solidFill>
              </a:rPr>
              <a:t>Reading Image from Remote Location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example below, we show reading in the image from a remote location (url) and doing the channel conversion at the same time. In this case, we use the method </a:t>
            </a:r>
            <a:r>
              <a:rPr lang="en" sz="1200">
                <a:solidFill>
                  <a:srgbClr val="0D904F"/>
                </a:solidFill>
                <a:latin typeface="Consolas"/>
                <a:ea typeface="Consolas"/>
                <a:cs typeface="Consolas"/>
                <a:sym typeface="Consolas"/>
              </a:rPr>
              <a:t>cv2.imdecode()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55" name="Google Shape;655;p89"/>
          <p:cNvGraphicFramePr/>
          <p:nvPr/>
        </p:nvGraphicFramePr>
        <p:xfrm>
          <a:off x="494850" y="2228075"/>
          <a:ext cx="3000000" cy="3000000"/>
        </p:xfrm>
        <a:graphic>
          <a:graphicData uri="http://schemas.openxmlformats.org/drawingml/2006/table">
            <a:tbl>
              <a:tblPr>
                <a:noFill/>
                <a:tableStyleId>{44C79E60-302F-4C3F-842E-BB4E706F5184}</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90"/>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Resizing Image</a:t>
            </a:r>
            <a:endParaRPr>
              <a:solidFill>
                <a:srgbClr val="38761D"/>
              </a:solidFill>
            </a:endParaRPr>
          </a:p>
        </p:txBody>
      </p:sp>
      <p:pic>
        <p:nvPicPr>
          <p:cNvPr id="661" name="Google Shape;661;p90"/>
          <p:cNvPicPr preferRelativeResize="0"/>
          <p:nvPr/>
        </p:nvPicPr>
        <p:blipFill>
          <a:blip r:embed="rId3">
            <a:alphaModFix/>
          </a:blip>
          <a:stretch>
            <a:fillRect/>
          </a:stretch>
        </p:blipFill>
        <p:spPr>
          <a:xfrm>
            <a:off x="0" y="0"/>
            <a:ext cx="1466275" cy="730575"/>
          </a:xfrm>
          <a:prstGeom prst="rect">
            <a:avLst/>
          </a:prstGeom>
          <a:noFill/>
          <a:ln>
            <a:noFill/>
          </a:ln>
        </p:spPr>
      </p:pic>
      <p:sp>
        <p:nvSpPr>
          <p:cNvPr id="662" name="Google Shape;662;p9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Resizing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Images are resized using the </a:t>
            </a:r>
            <a:r>
              <a:rPr lang="en" sz="1100">
                <a:solidFill>
                  <a:srgbClr val="0D904F"/>
                </a:solidFill>
                <a:latin typeface="Consolas"/>
                <a:ea typeface="Consolas"/>
                <a:cs typeface="Consolas"/>
                <a:sym typeface="Consolas"/>
              </a:rPr>
              <a:t>cv2.resize()</a:t>
            </a:r>
            <a:r>
              <a:rPr lang="en" sz="1100">
                <a:solidFill>
                  <a:schemeClr val="dk1"/>
                </a:solidFill>
              </a:rPr>
              <a:t> method. The second parameter is a tuple of the height and width to resize the image to. The optional (keyword) third parameter is the interpolation algorithm to use when resizing. Since in most cases you will be downsampling, the common practice is to use the </a:t>
            </a:r>
            <a:r>
              <a:rPr lang="en" sz="1100">
                <a:solidFill>
                  <a:srgbClr val="0D904F"/>
                </a:solidFill>
                <a:latin typeface="Consolas"/>
                <a:ea typeface="Consolas"/>
                <a:cs typeface="Consolas"/>
                <a:sym typeface="Consolas"/>
              </a:rPr>
              <a:t>cv2.INTER_AREA</a:t>
            </a:r>
            <a:r>
              <a:rPr lang="en" sz="1100">
                <a:solidFill>
                  <a:schemeClr val="dk1"/>
                </a:solidFill>
              </a:rPr>
              <a:t> algorithm for best results in preserving information and minimizing artifacts when downsampling an image.</a:t>
            </a:r>
            <a:r>
              <a:rPr lang="en" sz="1200">
                <a:solidFill>
                  <a:srgbClr val="0D904F"/>
                </a:solidFill>
                <a:latin typeface="Consolas"/>
                <a:ea typeface="Consolas"/>
                <a:cs typeface="Consolas"/>
                <a:sym typeface="Consolas"/>
              </a:rPr>
              <a: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63" name="Google Shape;663;p90"/>
          <p:cNvGraphicFramePr/>
          <p:nvPr/>
        </p:nvGraphicFramePr>
        <p:xfrm>
          <a:off x="494850" y="2228075"/>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resize an image to 128 (height) x 128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9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LoadImages()</a:t>
            </a:r>
            <a:endParaRPr>
              <a:solidFill>
                <a:srgbClr val="38761D"/>
              </a:solidFill>
            </a:endParaRPr>
          </a:p>
        </p:txBody>
      </p:sp>
      <p:pic>
        <p:nvPicPr>
          <p:cNvPr id="669" name="Google Shape;669;p91"/>
          <p:cNvPicPr preferRelativeResize="0"/>
          <p:nvPr/>
        </p:nvPicPr>
        <p:blipFill>
          <a:blip r:embed="rId3">
            <a:alphaModFix/>
          </a:blip>
          <a:stretch>
            <a:fillRect/>
          </a:stretch>
        </p:blipFill>
        <p:spPr>
          <a:xfrm>
            <a:off x="0" y="0"/>
            <a:ext cx="1466275" cy="730575"/>
          </a:xfrm>
          <a:prstGeom prst="rect">
            <a:avLst/>
          </a:prstGeom>
          <a:noFill/>
          <a:ln>
            <a:noFill/>
          </a:ln>
        </p:spPr>
      </p:pic>
      <p:sp>
        <p:nvSpPr>
          <p:cNvPr id="670" name="Google Shape;670;p9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Rewrite LoadImages() using OpenCV</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rewrite the loadImages() function using OpenCV.</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71" name="Google Shape;671;p91"/>
          <p:cNvGraphicFramePr/>
          <p:nvPr/>
        </p:nvGraphicFramePr>
        <p:xfrm>
          <a:off x="506625" y="1827425"/>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get list of all files in subdirectory cats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files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scandir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read each image in and append the in-memory image to a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to grayscale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to RGB color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resize the image to the target input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np.asarray(images)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Pre-Stems - Zero Padding</a:t>
            </a:r>
            <a:endParaRPr>
              <a:solidFill>
                <a:srgbClr val="38761D"/>
              </a:solidFill>
            </a:endParaRPr>
          </a:p>
        </p:txBody>
      </p:sp>
      <p:pic>
        <p:nvPicPr>
          <p:cNvPr id="108" name="Google Shape;108;p20"/>
          <p:cNvPicPr preferRelativeResize="0"/>
          <p:nvPr/>
        </p:nvPicPr>
        <p:blipFill>
          <a:blip r:embed="rId3">
            <a:alphaModFix/>
          </a:blip>
          <a:stretch>
            <a:fillRect/>
          </a:stretch>
        </p:blipFill>
        <p:spPr>
          <a:xfrm>
            <a:off x="0" y="0"/>
            <a:ext cx="1466275" cy="730575"/>
          </a:xfrm>
          <a:prstGeom prst="rect">
            <a:avLst/>
          </a:prstGeom>
          <a:noFill/>
          <a:ln>
            <a:noFill/>
          </a:ln>
        </p:spPr>
      </p:pic>
      <p:sp>
        <p:nvSpPr>
          <p:cNvPr id="109" name="Google Shape;109;p2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Zero Padding</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We fix this problem by adding padding around the input shape to match the input shape that the neural network architecture was optimized and/or trained for. In our example, we need to extend the 224 x 224 to 230 x 230. </a:t>
            </a:r>
            <a:r>
              <a:rPr b="1" lang="en" sz="1200">
                <a:solidFill>
                  <a:srgbClr val="0000FF"/>
                </a:solidFill>
              </a:rPr>
              <a:t>We can do this by adding a 3 x 3 pad (of zero values) around the image</a:t>
            </a:r>
            <a:r>
              <a:rPr lang="en" sz="1200">
                <a:solidFill>
                  <a:schemeClr val="dk1"/>
                </a:solidFill>
              </a:rPr>
              <a:t>, as shown below:</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pic>
        <p:nvPicPr>
          <p:cNvPr id="110" name="Google Shape;110;p20"/>
          <p:cNvPicPr preferRelativeResize="0"/>
          <p:nvPr/>
        </p:nvPicPr>
        <p:blipFill>
          <a:blip r:embed="rId4">
            <a:alphaModFix/>
          </a:blip>
          <a:stretch>
            <a:fillRect/>
          </a:stretch>
        </p:blipFill>
        <p:spPr>
          <a:xfrm>
            <a:off x="1466275" y="2146250"/>
            <a:ext cx="5366725" cy="27138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9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(Standardization)</a:t>
            </a:r>
            <a:endParaRPr>
              <a:solidFill>
                <a:srgbClr val="38761D"/>
              </a:solidFill>
            </a:endParaRPr>
          </a:p>
        </p:txBody>
      </p:sp>
      <p:pic>
        <p:nvPicPr>
          <p:cNvPr id="677" name="Google Shape;677;p92"/>
          <p:cNvPicPr preferRelativeResize="0"/>
          <p:nvPr/>
        </p:nvPicPr>
        <p:blipFill>
          <a:blip r:embed="rId3">
            <a:alphaModFix/>
          </a:blip>
          <a:stretch>
            <a:fillRect/>
          </a:stretch>
        </p:blipFill>
        <p:spPr>
          <a:xfrm>
            <a:off x="0" y="0"/>
            <a:ext cx="1466275" cy="730575"/>
          </a:xfrm>
          <a:prstGeom prst="rect">
            <a:avLst/>
          </a:prstGeom>
          <a:noFill/>
          <a:ln>
            <a:noFill/>
          </a:ln>
        </p:spPr>
      </p:pic>
      <p:sp>
        <p:nvSpPr>
          <p:cNvPr id="678" name="Google Shape;678;p9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and Data Type</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At this point, all the image data is in a numpy multidimensional array. As a final step, we want to perform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normalization (or standardization) on the pixel data, and </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fit the pixel data to a data type size.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process </a:t>
            </a:r>
            <a:r>
              <a:rPr b="1" lang="en" sz="1200">
                <a:solidFill>
                  <a:srgbClr val="0000FF"/>
                </a:solidFill>
              </a:rPr>
              <a:t>makes all the images have a similar pixel value distribution</a:t>
            </a:r>
            <a:r>
              <a:rPr lang="en" sz="1200">
                <a:solidFill>
                  <a:schemeClr val="dk1"/>
                </a:solidFill>
              </a:rPr>
              <a:t>, which leads to </a:t>
            </a:r>
            <a:r>
              <a:rPr b="1" lang="en" sz="1200">
                <a:solidFill>
                  <a:srgbClr val="0000FF"/>
                </a:solidFill>
              </a:rPr>
              <a:t>faster convergence when training a neural network</a:t>
            </a:r>
            <a:r>
              <a:rPr lang="en" sz="1200">
                <a:solidFill>
                  <a:schemeClr val="dk1"/>
                </a:solidFill>
              </a:rPr>
              <a:t>. This means less epochs (or steps), which means less total compute time.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Normalization will squash all the pixel values in a range between 0 and 1, or between -1 and 1, while standardization will squash the pixel values into a distribution with a mean centered at 0 and one standard deviation.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9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684" name="Google Shape;684;p93"/>
          <p:cNvPicPr preferRelativeResize="0"/>
          <p:nvPr/>
        </p:nvPicPr>
        <p:blipFill>
          <a:blip r:embed="rId3">
            <a:alphaModFix/>
          </a:blip>
          <a:stretch>
            <a:fillRect/>
          </a:stretch>
        </p:blipFill>
        <p:spPr>
          <a:xfrm>
            <a:off x="0" y="0"/>
            <a:ext cx="1466275" cy="730575"/>
          </a:xfrm>
          <a:prstGeom prst="rect">
            <a:avLst/>
          </a:prstGeom>
          <a:noFill/>
          <a:ln>
            <a:noFill/>
          </a:ln>
        </p:spPr>
      </p:pic>
      <p:sp>
        <p:nvSpPr>
          <p:cNvPr id="685" name="Google Shape;685;p9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using Numpy</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Images taken by a camera are almost universally 8 bits per pixel per channel format, represented as an unsigned 8 bit integer value (e.g., np.uint8). Therefore, we can do the squashing function by dividing each pixel value by 255. So a value 0 would become a 0, a value of 255 would become a 1, and all other values will be in-between.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numpy library has overridden the division operator between two numpy arrays to perform a very fast array-wide matrix division. So we can do this operation as a single step.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86" name="Google Shape;686;p93"/>
          <p:cNvGraphicFramePr/>
          <p:nvPr/>
        </p:nvGraphicFramePr>
        <p:xfrm>
          <a:off x="488925" y="2717088"/>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Normalization between 0 and 1 of 8 bits per pixel 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9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 High Dynamic Range</a:t>
            </a:r>
            <a:endParaRPr>
              <a:solidFill>
                <a:srgbClr val="38761D"/>
              </a:solidFill>
            </a:endParaRPr>
          </a:p>
        </p:txBody>
      </p:sp>
      <p:pic>
        <p:nvPicPr>
          <p:cNvPr id="692" name="Google Shape;692;p94"/>
          <p:cNvPicPr preferRelativeResize="0"/>
          <p:nvPr/>
        </p:nvPicPr>
        <p:blipFill>
          <a:blip r:embed="rId3">
            <a:alphaModFix/>
          </a:blip>
          <a:stretch>
            <a:fillRect/>
          </a:stretch>
        </p:blipFill>
        <p:spPr>
          <a:xfrm>
            <a:off x="0" y="0"/>
            <a:ext cx="1466275" cy="730575"/>
          </a:xfrm>
          <a:prstGeom prst="rect">
            <a:avLst/>
          </a:prstGeom>
          <a:noFill/>
          <a:ln>
            <a:noFill/>
          </a:ln>
        </p:spPr>
      </p:pic>
      <p:sp>
        <p:nvSpPr>
          <p:cNvPr id="693" name="Google Shape;693;p9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of High Dynamic Range Images (16bpp/channel)</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some image datasets, the images may be in a different bits per pixel representation. For example, 16 bits per pixel per channel for high color images, which have a dynamic color range between 0 .. 65535 vs 0 .. 255 for 8 bits per pixel. When normalizing between 0 and 1, we need to divide by the maximum value of the pixel range.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94" name="Google Shape;694;p94"/>
          <p:cNvGraphicFramePr/>
          <p:nvPr/>
        </p:nvGraphicFramePr>
        <p:xfrm>
          <a:off x="488925" y="2717088"/>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Normalization between 0 and 1 of 16 bits per pixel 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65535.0</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9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 Center at Zero</a:t>
            </a:r>
            <a:endParaRPr>
              <a:solidFill>
                <a:srgbClr val="38761D"/>
              </a:solidFill>
            </a:endParaRPr>
          </a:p>
        </p:txBody>
      </p:sp>
      <p:pic>
        <p:nvPicPr>
          <p:cNvPr id="700" name="Google Shape;700;p95"/>
          <p:cNvPicPr preferRelativeResize="0"/>
          <p:nvPr/>
        </p:nvPicPr>
        <p:blipFill>
          <a:blip r:embed="rId3">
            <a:alphaModFix/>
          </a:blip>
          <a:stretch>
            <a:fillRect/>
          </a:stretch>
        </p:blipFill>
        <p:spPr>
          <a:xfrm>
            <a:off x="0" y="0"/>
            <a:ext cx="1466275" cy="730575"/>
          </a:xfrm>
          <a:prstGeom prst="rect">
            <a:avLst/>
          </a:prstGeom>
          <a:noFill/>
          <a:ln>
            <a:noFill/>
          </a:ln>
        </p:spPr>
      </p:pic>
      <p:sp>
        <p:nvSpPr>
          <p:cNvPr id="701" name="Google Shape;701;p9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between 0 and 1</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normalizing, some prefer to normalize between -1 and 1, to center the pixel values around 0.</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02" name="Google Shape;702;p95"/>
          <p:cNvGraphicFramePr/>
          <p:nvPr/>
        </p:nvGraphicFramePr>
        <p:xfrm>
          <a:off x="500700" y="2204513"/>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127.5</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32767.5</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9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a:t>
            </a:r>
            <a:endParaRPr>
              <a:solidFill>
                <a:srgbClr val="38761D"/>
              </a:solidFill>
            </a:endParaRPr>
          </a:p>
        </p:txBody>
      </p:sp>
      <p:pic>
        <p:nvPicPr>
          <p:cNvPr id="708" name="Google Shape;708;p96"/>
          <p:cNvPicPr preferRelativeResize="0"/>
          <p:nvPr/>
        </p:nvPicPr>
        <p:blipFill>
          <a:blip r:embed="rId3">
            <a:alphaModFix/>
          </a:blip>
          <a:stretch>
            <a:fillRect/>
          </a:stretch>
        </p:blipFill>
        <p:spPr>
          <a:xfrm>
            <a:off x="0" y="0"/>
            <a:ext cx="1466275" cy="730575"/>
          </a:xfrm>
          <a:prstGeom prst="rect">
            <a:avLst/>
          </a:prstGeom>
          <a:noFill/>
          <a:ln>
            <a:noFill/>
          </a:ln>
        </p:spPr>
      </p:pic>
      <p:sp>
        <p:nvSpPr>
          <p:cNvPr id="709" name="Google Shape;709;p9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method of squashing pixel values into a similar distribution is called standardization. In this method,</a:t>
            </a:r>
            <a:r>
              <a:rPr b="1" lang="en" sz="1200">
                <a:solidFill>
                  <a:srgbClr val="0000FF"/>
                </a:solidFill>
              </a:rPr>
              <a:t> a mean and a standard deviation are calculated across all the pixel values</a:t>
            </a:r>
            <a:r>
              <a:rPr lang="en" sz="1200">
                <a:solidFill>
                  <a:schemeClr val="dk1"/>
                </a:solidFill>
              </a:rPr>
              <a:t>. Then the </a:t>
            </a:r>
            <a:r>
              <a:rPr b="1" lang="en" sz="1200">
                <a:solidFill>
                  <a:srgbClr val="0000FF"/>
                </a:solidFill>
              </a:rPr>
              <a:t>mean is centered at zero and each pixel divided by a standard deviation of 1</a:t>
            </a:r>
            <a:r>
              <a:rPr lang="en" sz="1200">
                <a:solidFill>
                  <a:schemeClr val="dk1"/>
                </a:solidFill>
              </a:rPr>
              <a:t>. This takes more computation than normalization.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your images are a fairly basic and fairly consistent distribution of pixel values, then a normalization is sufficient. For example, in the MNIST dataset, all the digits are in a narrow grayscale range and all the backgrounds are the same. For this case, normalization is sufficient. When your working though with color images, the distribution of pixel values can be very diverse across images. </a:t>
            </a:r>
            <a:r>
              <a:rPr b="1" lang="en" sz="1200">
                <a:solidFill>
                  <a:srgbClr val="0000FF"/>
                </a:solidFill>
              </a:rPr>
              <a:t>In general, normalization is used with grayscale images and standardization with color images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9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a:t>
            </a:r>
            <a:endParaRPr>
              <a:solidFill>
                <a:srgbClr val="38761D"/>
              </a:solidFill>
            </a:endParaRPr>
          </a:p>
        </p:txBody>
      </p:sp>
      <p:pic>
        <p:nvPicPr>
          <p:cNvPr id="715" name="Google Shape;715;p97"/>
          <p:cNvPicPr preferRelativeResize="0"/>
          <p:nvPr/>
        </p:nvPicPr>
        <p:blipFill>
          <a:blip r:embed="rId3">
            <a:alphaModFix/>
          </a:blip>
          <a:stretch>
            <a:fillRect/>
          </a:stretch>
        </p:blipFill>
        <p:spPr>
          <a:xfrm>
            <a:off x="0" y="0"/>
            <a:ext cx="1466275" cy="730575"/>
          </a:xfrm>
          <a:prstGeom prst="rect">
            <a:avLst/>
          </a:prstGeom>
          <a:noFill/>
          <a:ln>
            <a:noFill/>
          </a:ln>
        </p:spPr>
      </p:pic>
      <p:sp>
        <p:nvSpPr>
          <p:cNvPr id="716" name="Google Shape;716;p9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To prevent a division by zero in the case where the standard deviation is zero, it is a common practice to </a:t>
            </a:r>
            <a:r>
              <a:rPr b="1" lang="en" sz="1200">
                <a:solidFill>
                  <a:srgbClr val="0000FF"/>
                </a:solidFill>
              </a:rPr>
              <a:t>add a tiny amount, referred to as an epsilon, so the denominator will never be ze</a:t>
            </a:r>
            <a:r>
              <a:rPr b="1" lang="en" sz="1100">
                <a:solidFill>
                  <a:srgbClr val="0000FF"/>
                </a:solidFill>
              </a:rPr>
              <a:t>ro</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17" name="Google Shape;717;p97"/>
          <p:cNvGraphicFramePr/>
          <p:nvPr/>
        </p:nvGraphicFramePr>
        <p:xfrm>
          <a:off x="500700" y="2204513"/>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across all pixels/channels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98"/>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 - Other Means</a:t>
            </a:r>
            <a:endParaRPr>
              <a:solidFill>
                <a:srgbClr val="38761D"/>
              </a:solidFill>
            </a:endParaRPr>
          </a:p>
        </p:txBody>
      </p:sp>
      <p:pic>
        <p:nvPicPr>
          <p:cNvPr id="723" name="Google Shape;723;p98"/>
          <p:cNvPicPr preferRelativeResize="0"/>
          <p:nvPr/>
        </p:nvPicPr>
        <p:blipFill>
          <a:blip r:embed="rId3">
            <a:alphaModFix/>
          </a:blip>
          <a:stretch>
            <a:fillRect/>
          </a:stretch>
        </p:blipFill>
        <p:spPr>
          <a:xfrm>
            <a:off x="0" y="0"/>
            <a:ext cx="1466275" cy="730575"/>
          </a:xfrm>
          <a:prstGeom prst="rect">
            <a:avLst/>
          </a:prstGeom>
          <a:noFill/>
          <a:ln>
            <a:noFill/>
          </a:ln>
        </p:spPr>
      </p:pic>
      <p:sp>
        <p:nvSpPr>
          <p:cNvPr id="724" name="Google Shape;724;p9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 - Per Channel and Per Pixel (Image) Mean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The previous example calculated the mean and standard deviation across all pixels and channels. Other practices will calculate a </a:t>
            </a:r>
            <a:r>
              <a:rPr b="1" lang="en" sz="1100">
                <a:solidFill>
                  <a:srgbClr val="0000FF"/>
                </a:solidFill>
              </a:rPr>
              <a:t>mean and standard deviation per channel</a:t>
            </a:r>
            <a:r>
              <a:rPr lang="en" sz="1100">
                <a:solidFill>
                  <a:schemeClr val="dk1"/>
                </a:solidFill>
              </a:rPr>
              <a:t>. In the case of a 3 channel RGB image, this is done as:</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Another practice is to calculate the </a:t>
            </a:r>
            <a:r>
              <a:rPr b="1" lang="en" sz="1200">
                <a:solidFill>
                  <a:srgbClr val="0000FF"/>
                </a:solidFill>
              </a:rPr>
              <a:t>mean and standard deviation on a per pixel location</a:t>
            </a:r>
            <a:r>
              <a:rPr lang="en" sz="1200">
                <a:solidFill>
                  <a:schemeClr val="dk1"/>
                </a:solidFill>
              </a:rPr>
              <a:t>. In the case of a 3 channel RGB image, this is done as: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25" name="Google Shape;725;p98"/>
          <p:cNvGraphicFramePr/>
          <p:nvPr/>
        </p:nvGraphicFramePr>
        <p:xfrm>
          <a:off x="500700" y="2204513"/>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by per channel mean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726" name="Google Shape;726;p98"/>
          <p:cNvGraphicFramePr/>
          <p:nvPr/>
        </p:nvGraphicFramePr>
        <p:xfrm>
          <a:off x="500700" y="3847538"/>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by mean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99"/>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Types</a:t>
            </a:r>
            <a:endParaRPr>
              <a:solidFill>
                <a:srgbClr val="38761D"/>
              </a:solidFill>
            </a:endParaRPr>
          </a:p>
        </p:txBody>
      </p:sp>
      <p:pic>
        <p:nvPicPr>
          <p:cNvPr id="732" name="Google Shape;732;p99"/>
          <p:cNvPicPr preferRelativeResize="0"/>
          <p:nvPr/>
        </p:nvPicPr>
        <p:blipFill>
          <a:blip r:embed="rId3">
            <a:alphaModFix/>
          </a:blip>
          <a:stretch>
            <a:fillRect/>
          </a:stretch>
        </p:blipFill>
        <p:spPr>
          <a:xfrm>
            <a:off x="0" y="0"/>
            <a:ext cx="1466275" cy="730575"/>
          </a:xfrm>
          <a:prstGeom prst="rect">
            <a:avLst/>
          </a:prstGeom>
          <a:noFill/>
          <a:ln>
            <a:noFill/>
          </a:ln>
        </p:spPr>
      </p:pic>
      <p:sp>
        <p:nvSpPr>
          <p:cNvPr id="733" name="Google Shape;733;p9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Floating Point Size</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last step is setting the data type of the normalized (or standardized) pixel data. At this point the pixel data values are floating point numbers, and generally very small numbers (e.g., between 0.0 and 1.0). By default, numpy will represent floating point values as double precision floats (float64). That’s 8 bytes per float, which is 8 bytes per pixel per channel. Let’s assume the input shape to the neural network is (128, 128, 3). That will require 50K pixels per image, and at 8 bytes per pixel per channel, that’s 400K bytes per image. At 10,000 images, that will require 4GB of memory to hold them all at once in memory.</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Neural networks work well with lower float precision</a:t>
            </a:r>
            <a:r>
              <a:rPr lang="en" sz="1200">
                <a:solidFill>
                  <a:schemeClr val="dk1"/>
                </a:solidFill>
              </a:rPr>
              <a:t>. Single precision float (float32) is the common practice, which takes ½ the space and ¼ the number of floating point instructions per cycle.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34" name="Google Shape;734;p99"/>
          <p:cNvGraphicFramePr/>
          <p:nvPr/>
        </p:nvGraphicFramePr>
        <p:xfrm>
          <a:off x="506600" y="3547063"/>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set the data type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do the standardization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100"/>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Keras Image Preprocessing</a:t>
            </a:r>
            <a:endParaRPr>
              <a:solidFill>
                <a:srgbClr val="38761D"/>
              </a:solidFill>
            </a:endParaRPr>
          </a:p>
        </p:txBody>
      </p:sp>
      <p:pic>
        <p:nvPicPr>
          <p:cNvPr id="740" name="Google Shape;740;p100"/>
          <p:cNvPicPr preferRelativeResize="0"/>
          <p:nvPr/>
        </p:nvPicPr>
        <p:blipFill>
          <a:blip r:embed="rId3">
            <a:alphaModFix/>
          </a:blip>
          <a:stretch>
            <a:fillRect/>
          </a:stretch>
        </p:blipFill>
        <p:spPr>
          <a:xfrm>
            <a:off x="0" y="0"/>
            <a:ext cx="1466275" cy="730575"/>
          </a:xfrm>
          <a:prstGeom prst="rect">
            <a:avLst/>
          </a:prstGeom>
          <a:noFill/>
          <a:ln>
            <a:noFill/>
          </a:ln>
        </p:spPr>
      </p:pic>
      <p:sp>
        <p:nvSpPr>
          <p:cNvPr id="741" name="Google Shape;741;p10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Keras Image Preprocessing</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Keras</a:t>
            </a:r>
            <a:r>
              <a:rPr lang="en" sz="1200">
                <a:solidFill>
                  <a:schemeClr val="dk1"/>
                </a:solidFill>
              </a:rPr>
              <a:t> provides </a:t>
            </a:r>
            <a:r>
              <a:rPr b="1" lang="en" sz="1200">
                <a:solidFill>
                  <a:srgbClr val="0000FF"/>
                </a:solidFill>
              </a:rPr>
              <a:t>image preprocessing functions for both in-memory (i.e., numpy arrays) and on-disk images</a:t>
            </a:r>
            <a:r>
              <a:rPr lang="en" sz="1200">
                <a:solidFill>
                  <a:schemeClr val="dk1"/>
                </a:solidFill>
              </a:rPr>
              <a:t> with the class </a:t>
            </a:r>
            <a:r>
              <a:rPr lang="en" sz="1200">
                <a:solidFill>
                  <a:srgbClr val="0D904F"/>
                </a:solidFill>
                <a:latin typeface="Consolas"/>
                <a:ea typeface="Consolas"/>
                <a:cs typeface="Consolas"/>
                <a:sym typeface="Consolas"/>
              </a:rPr>
              <a:t>ImageDataGenerator</a:t>
            </a:r>
            <a:r>
              <a:rPr lang="en" sz="1200">
                <a:solidFill>
                  <a:schemeClr val="dk1"/>
                </a:solidFill>
              </a:rPr>
              <a:t>. This class </a:t>
            </a:r>
            <a:r>
              <a:rPr b="1" lang="en" sz="1200">
                <a:solidFill>
                  <a:srgbClr val="0000FF"/>
                </a:solidFill>
              </a:rPr>
              <a:t>combines data preprocessing, data feeding and data augmentation</a:t>
            </a:r>
            <a:r>
              <a:rPr lang="en" sz="1200">
                <a:solidFill>
                  <a:schemeClr val="dk1"/>
                </a:solidFill>
              </a:rPr>
              <a:t> in a single step. I find whether you do your data preprocessing, as well as augmentation and feeding, outside of Keras functions or all-in-one is a personal preference.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those wanting the fine level control of the data for functionality and the bare-metal programming for speed, I recommend the ‘manual’ approach of using openCV or PIL.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those seeking an easy encapsulation of the steps, I would recommend the methods builtin to Keras.</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10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a:t>
            </a:r>
            <a:endParaRPr>
              <a:solidFill>
                <a:srgbClr val="38761D"/>
              </a:solidFill>
            </a:endParaRPr>
          </a:p>
        </p:txBody>
      </p:sp>
      <p:pic>
        <p:nvPicPr>
          <p:cNvPr id="747" name="Google Shape;747;p101"/>
          <p:cNvPicPr preferRelativeResize="0"/>
          <p:nvPr/>
        </p:nvPicPr>
        <p:blipFill>
          <a:blip r:embed="rId3">
            <a:alphaModFix/>
          </a:blip>
          <a:stretch>
            <a:fillRect/>
          </a:stretch>
        </p:blipFill>
        <p:spPr>
          <a:xfrm>
            <a:off x="0" y="0"/>
            <a:ext cx="1466275" cy="730575"/>
          </a:xfrm>
          <a:prstGeom prst="rect">
            <a:avLst/>
          </a:prstGeom>
          <a:noFill/>
          <a:ln>
            <a:noFill/>
          </a:ln>
        </p:spPr>
      </p:pic>
      <p:sp>
        <p:nvSpPr>
          <p:cNvPr id="748" name="Google Shape;748;p10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Data Feeder - ImageDataGenerator</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ImageDataGenerator</a:t>
            </a:r>
            <a:r>
              <a:rPr lang="en" sz="1200">
                <a:solidFill>
                  <a:schemeClr val="dk1"/>
                </a:solidFill>
              </a:rPr>
              <a:t> class </a:t>
            </a:r>
            <a:r>
              <a:rPr b="1" lang="en" sz="1200">
                <a:solidFill>
                  <a:srgbClr val="0000FF"/>
                </a:solidFill>
              </a:rPr>
              <a:t>creates a generator for feeding batches into a neural network during training</a:t>
            </a:r>
            <a:r>
              <a:rPr lang="en" sz="1200">
                <a:solidFill>
                  <a:schemeClr val="dk1"/>
                </a:solidFill>
              </a:rPr>
              <a:t>. For our purpose here, I will only cover the preprocessing functions. The subset of parameters in </a:t>
            </a:r>
            <a:r>
              <a:rPr lang="en" sz="1200">
                <a:solidFill>
                  <a:srgbClr val="0D904F"/>
                </a:solidFill>
                <a:latin typeface="Consolas"/>
                <a:ea typeface="Consolas"/>
                <a:cs typeface="Consolas"/>
                <a:sym typeface="Consolas"/>
              </a:rPr>
              <a:t>ImageDataGenerator</a:t>
            </a:r>
            <a:r>
              <a:rPr lang="en" sz="1200">
                <a:solidFill>
                  <a:schemeClr val="dk1"/>
                </a:solidFill>
              </a:rPr>
              <a:t> for preprocessing are: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rescale / dtype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featurewise_center / featurewise_std_normalization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samplewise_center / samplewise_std_normalization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zca_whitening / zca_epsilon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image preprocessing using </a:t>
            </a:r>
            <a:r>
              <a:rPr lang="en" sz="1200">
                <a:solidFill>
                  <a:srgbClr val="0D904F"/>
                </a:solidFill>
                <a:latin typeface="Consolas"/>
                <a:ea typeface="Consolas"/>
                <a:cs typeface="Consolas"/>
                <a:sym typeface="Consolas"/>
              </a:rPr>
              <a:t>ImageDataGenerator</a:t>
            </a:r>
            <a:r>
              <a:rPr lang="en" sz="1200">
                <a:solidFill>
                  <a:schemeClr val="dk1"/>
                </a:solidFill>
              </a:rPr>
              <a:t> is a two-step process: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Specify normalization / standardization in the instantiation of the </a:t>
            </a:r>
            <a:r>
              <a:rPr lang="en" sz="1200">
                <a:solidFill>
                  <a:srgbClr val="0D904F"/>
                </a:solidFill>
                <a:latin typeface="Consolas"/>
                <a:ea typeface="Consolas"/>
                <a:cs typeface="Consolas"/>
                <a:sym typeface="Consolas"/>
              </a:rPr>
              <a:t>ImageDataGenerator</a:t>
            </a:r>
            <a:r>
              <a:rPr lang="en" sz="1200">
                <a:solidFill>
                  <a:schemeClr val="dk1"/>
                </a:solidFill>
              </a:rPr>
              <a:t> object.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images are presumed to either: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be in memory as numpy tensors and already resized (</a:t>
            </a:r>
            <a:r>
              <a:rPr lang="en" sz="1200">
                <a:solidFill>
                  <a:srgbClr val="0D904F"/>
                </a:solidFill>
                <a:latin typeface="Consolas"/>
                <a:ea typeface="Consolas"/>
                <a:cs typeface="Consolas"/>
                <a:sym typeface="Consolas"/>
              </a:rPr>
              <a:t>flow()</a:t>
            </a:r>
            <a:r>
              <a:rPr lang="en" sz="1200">
                <a:solidFill>
                  <a:schemeClr val="dk1"/>
                </a:solidFill>
              </a:rPr>
              <a:t> method), or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are resized when feeding from disk using the </a:t>
            </a:r>
            <a:r>
              <a:rPr lang="en" sz="1200">
                <a:solidFill>
                  <a:srgbClr val="0D904F"/>
                </a:solidFill>
                <a:latin typeface="Consolas"/>
                <a:ea typeface="Consolas"/>
                <a:cs typeface="Consolas"/>
                <a:sym typeface="Consolas"/>
              </a:rPr>
              <a:t>flow_from_directory()</a:t>
            </a:r>
            <a:r>
              <a:rPr lang="en" sz="1200">
                <a:solidFill>
                  <a:schemeClr val="dk1"/>
                </a:solidFill>
              </a:rPr>
              <a:t> method.</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1"/>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Advanced - Pre-Stems - Zero Padding</a:t>
            </a:r>
            <a:endParaRPr>
              <a:solidFill>
                <a:srgbClr val="38761D"/>
              </a:solidFill>
            </a:endParaRPr>
          </a:p>
        </p:txBody>
      </p:sp>
      <p:pic>
        <p:nvPicPr>
          <p:cNvPr id="116" name="Google Shape;116;p21"/>
          <p:cNvPicPr preferRelativeResize="0"/>
          <p:nvPr/>
        </p:nvPicPr>
        <p:blipFill>
          <a:blip r:embed="rId3">
            <a:alphaModFix/>
          </a:blip>
          <a:stretch>
            <a:fillRect/>
          </a:stretch>
        </p:blipFill>
        <p:spPr>
          <a:xfrm>
            <a:off x="0" y="0"/>
            <a:ext cx="1466275" cy="730575"/>
          </a:xfrm>
          <a:prstGeom prst="rect">
            <a:avLst/>
          </a:prstGeom>
          <a:noFill/>
          <a:ln>
            <a:noFill/>
          </a:ln>
        </p:spPr>
      </p:pic>
      <p:sp>
        <p:nvSpPr>
          <p:cNvPr id="117" name="Google Shape;117;p21"/>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Pre-Stems - Zero Padding</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the </a:t>
            </a:r>
            <a:r>
              <a:rPr lang="en" sz="1200">
                <a:solidFill>
                  <a:srgbClr val="0D904F"/>
                </a:solidFill>
                <a:latin typeface="Consolas"/>
                <a:ea typeface="Consolas"/>
                <a:cs typeface="Consolas"/>
                <a:sym typeface="Consolas"/>
              </a:rPr>
              <a:t>ZeroPadding2D()</a:t>
            </a:r>
            <a:r>
              <a:rPr lang="en" sz="1200">
                <a:solidFill>
                  <a:schemeClr val="dk1"/>
                </a:solidFill>
              </a:rPr>
              <a:t> method for adding a pad, where the parameter (3, 3) specifies the height and width of the pad to place around the image.</a:t>
            </a:r>
            <a:endParaRPr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graphicFrame>
        <p:nvGraphicFramePr>
          <p:cNvPr id="118" name="Google Shape;118;p21"/>
          <p:cNvGraphicFramePr/>
          <p:nvPr/>
        </p:nvGraphicFramePr>
        <p:xfrm>
          <a:off x="528075" y="1992125"/>
          <a:ext cx="3000000" cy="3000000"/>
        </p:xfrm>
        <a:graphic>
          <a:graphicData uri="http://schemas.openxmlformats.org/drawingml/2006/table">
            <a:tbl>
              <a:tblPr>
                <a:noFill/>
                <a:tableStyleId>{44C79E60-302F-4C3F-842E-BB4E706F5184}</a:tableStyleId>
              </a:tblPr>
              <a:tblGrid>
                <a:gridCol w="7977975"/>
              </a:tblGrid>
              <a:tr h="127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not the input shape expected by the stem (which is (230, 230, 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224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pre-stem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inputs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ZeroPadding2D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(230, 230, 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stem's expected shape is (230, 230, 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strides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BatchNormalization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 112, 112, 64)</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Google Shape;753;p10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Normalization</a:t>
            </a:r>
            <a:endParaRPr>
              <a:solidFill>
                <a:srgbClr val="38761D"/>
              </a:solidFill>
            </a:endParaRPr>
          </a:p>
        </p:txBody>
      </p:sp>
      <p:pic>
        <p:nvPicPr>
          <p:cNvPr id="754" name="Google Shape;754;p102"/>
          <p:cNvPicPr preferRelativeResize="0"/>
          <p:nvPr/>
        </p:nvPicPr>
        <p:blipFill>
          <a:blip r:embed="rId3">
            <a:alphaModFix/>
          </a:blip>
          <a:stretch>
            <a:fillRect/>
          </a:stretch>
        </p:blipFill>
        <p:spPr>
          <a:xfrm>
            <a:off x="0" y="0"/>
            <a:ext cx="1466275" cy="730575"/>
          </a:xfrm>
          <a:prstGeom prst="rect">
            <a:avLst/>
          </a:prstGeom>
          <a:noFill/>
          <a:ln>
            <a:noFill/>
          </a:ln>
        </p:spPr>
      </p:pic>
      <p:sp>
        <p:nvSpPr>
          <p:cNvPr id="755" name="Google Shape;755;p10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with ImageDataGenerator</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this code example, we instantiate the </a:t>
            </a:r>
            <a:r>
              <a:rPr lang="en" sz="1200">
                <a:solidFill>
                  <a:srgbClr val="0D904F"/>
                </a:solidFill>
                <a:latin typeface="Consolas"/>
                <a:ea typeface="Consolas"/>
                <a:cs typeface="Consolas"/>
                <a:sym typeface="Consolas"/>
              </a:rPr>
              <a:t>ImageDataGenerator</a:t>
            </a:r>
            <a:r>
              <a:rPr lang="en" sz="1200">
                <a:solidFill>
                  <a:schemeClr val="dk1"/>
                </a:solidFill>
              </a:rPr>
              <a:t> to do a normalization of the pixel data by squashing the values between 0 and 1, and then perform the normalization by invoking the </a:t>
            </a:r>
            <a:r>
              <a:rPr lang="en" sz="1200">
                <a:solidFill>
                  <a:srgbClr val="0D904F"/>
                </a:solidFill>
                <a:latin typeface="Consolas"/>
                <a:ea typeface="Consolas"/>
                <a:cs typeface="Consolas"/>
                <a:sym typeface="Consolas"/>
              </a:rPr>
              <a:t>fit()</a:t>
            </a:r>
            <a:r>
              <a:rPr lang="en" sz="1200">
                <a:solidFill>
                  <a:schemeClr val="dk1"/>
                </a:solidFill>
              </a:rPr>
              <a:t> method of the training data (x_train).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56" name="Google Shape;756;p102"/>
          <p:cNvGraphicFramePr/>
          <p:nvPr/>
        </p:nvGraphicFramePr>
        <p:xfrm>
          <a:off x="500700" y="1856113"/>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between 0 and 1 (for 8 bits per pixel/per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normalize the pixels pixels in the training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Google Shape;761;p10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Normalization</a:t>
            </a:r>
            <a:endParaRPr>
              <a:solidFill>
                <a:srgbClr val="38761D"/>
              </a:solidFill>
            </a:endParaRPr>
          </a:p>
        </p:txBody>
      </p:sp>
      <p:pic>
        <p:nvPicPr>
          <p:cNvPr id="762" name="Google Shape;762;p103"/>
          <p:cNvPicPr preferRelativeResize="0"/>
          <p:nvPr/>
        </p:nvPicPr>
        <p:blipFill>
          <a:blip r:embed="rId3">
            <a:alphaModFix/>
          </a:blip>
          <a:stretch>
            <a:fillRect/>
          </a:stretch>
        </p:blipFill>
        <p:spPr>
          <a:xfrm>
            <a:off x="0" y="0"/>
            <a:ext cx="1466275" cy="730575"/>
          </a:xfrm>
          <a:prstGeom prst="rect">
            <a:avLst/>
          </a:prstGeom>
          <a:noFill/>
          <a:ln>
            <a:noFill/>
          </a:ln>
        </p:spPr>
      </p:pic>
      <p:sp>
        <p:nvSpPr>
          <p:cNvPr id="763" name="Google Shape;763;p10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 </a:t>
            </a:r>
            <a:r>
              <a:rPr b="1" lang="en" sz="1200">
                <a:solidFill>
                  <a:schemeClr val="dk1"/>
                </a:solidFill>
              </a:rPr>
              <a:t>with ImageDataGenerator</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Alternately, we can normalize the pixel data by centering it around the mean (i.e., per channel mean) by setting the </a:t>
            </a:r>
            <a:r>
              <a:rPr lang="en" sz="1200">
                <a:solidFill>
                  <a:srgbClr val="0D904F"/>
                </a:solidFill>
                <a:latin typeface="Consolas"/>
                <a:ea typeface="Consolas"/>
                <a:cs typeface="Consolas"/>
                <a:sym typeface="Consolas"/>
              </a:rPr>
              <a:t>featurewise_center</a:t>
            </a:r>
            <a:r>
              <a:rPr lang="en" sz="1200">
                <a:solidFill>
                  <a:schemeClr val="dk1"/>
                </a:solidFill>
              </a:rPr>
              <a:t> to </a:t>
            </a:r>
            <a:r>
              <a:rPr lang="en" sz="1200">
                <a:solidFill>
                  <a:srgbClr val="0D904F"/>
                </a:solidFill>
                <a:latin typeface="Consolas"/>
                <a:ea typeface="Consolas"/>
                <a:cs typeface="Consolas"/>
                <a:sym typeface="Consolas"/>
              </a:rPr>
              <a:t>True</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Additionally, we can specify to do </a:t>
            </a:r>
            <a:r>
              <a:rPr b="1" lang="en" sz="1200">
                <a:solidFill>
                  <a:srgbClr val="0000FF"/>
                </a:solidFill>
              </a:rPr>
              <a:t>standardization</a:t>
            </a:r>
            <a:r>
              <a:rPr lang="en" sz="1200">
                <a:solidFill>
                  <a:schemeClr val="dk1"/>
                </a:solidFill>
              </a:rPr>
              <a:t> of both centering the pixel data around the mean (i.e., per channel) and squashing the values to +/- one standard deviation by setting </a:t>
            </a:r>
            <a:r>
              <a:rPr lang="en" sz="1200">
                <a:solidFill>
                  <a:srgbClr val="0D904F"/>
                </a:solidFill>
                <a:latin typeface="Consolas"/>
                <a:ea typeface="Consolas"/>
                <a:cs typeface="Consolas"/>
                <a:sym typeface="Consolas"/>
              </a:rPr>
              <a:t>featurewise_std_normalization</a:t>
            </a:r>
            <a:r>
              <a:rPr lang="en" sz="1200">
                <a:solidFill>
                  <a:schemeClr val="dk1"/>
                </a:solidFill>
              </a:rPr>
              <a:t> to </a:t>
            </a:r>
            <a:r>
              <a:rPr lang="en" sz="1200">
                <a:solidFill>
                  <a:srgbClr val="0D904F"/>
                </a:solidFill>
                <a:latin typeface="Consolas"/>
                <a:ea typeface="Consolas"/>
                <a:cs typeface="Consolas"/>
                <a:sym typeface="Consolas"/>
              </a:rPr>
              <a:t>True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64" name="Google Shape;764;p103"/>
          <p:cNvGraphicFramePr/>
          <p:nvPr/>
        </p:nvGraphicFramePr>
        <p:xfrm>
          <a:off x="477125" y="3835738"/>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 and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squashing the values within +/- one standard deviation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765" name="Google Shape;765;p103"/>
          <p:cNvGraphicFramePr/>
          <p:nvPr/>
        </p:nvGraphicFramePr>
        <p:xfrm>
          <a:off x="535250" y="2051838"/>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featurewise_center</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10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Data Type</a:t>
            </a:r>
            <a:endParaRPr>
              <a:solidFill>
                <a:srgbClr val="38761D"/>
              </a:solidFill>
            </a:endParaRPr>
          </a:p>
        </p:txBody>
      </p:sp>
      <p:pic>
        <p:nvPicPr>
          <p:cNvPr id="771" name="Google Shape;771;p104"/>
          <p:cNvPicPr preferRelativeResize="0"/>
          <p:nvPr/>
        </p:nvPicPr>
        <p:blipFill>
          <a:blip r:embed="rId3">
            <a:alphaModFix/>
          </a:blip>
          <a:stretch>
            <a:fillRect/>
          </a:stretch>
        </p:blipFill>
        <p:spPr>
          <a:xfrm>
            <a:off x="0" y="0"/>
            <a:ext cx="1466275" cy="730575"/>
          </a:xfrm>
          <a:prstGeom prst="rect">
            <a:avLst/>
          </a:prstGeom>
          <a:noFill/>
          <a:ln>
            <a:noFill/>
          </a:ln>
        </p:spPr>
      </p:pic>
      <p:sp>
        <p:nvSpPr>
          <p:cNvPr id="772" name="Google Shape;772;p10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Setting Data Type with</a:t>
            </a:r>
            <a:r>
              <a:rPr b="1" lang="en" sz="1200">
                <a:solidFill>
                  <a:schemeClr val="dk1"/>
                </a:solidFill>
              </a:rPr>
              <a:t> ImageDataGenerator</a:t>
            </a:r>
            <a:br>
              <a:rPr b="1" lang="en" sz="1200">
                <a:solidFill>
                  <a:schemeClr val="dk1"/>
                </a:solidFill>
              </a:rPr>
            </a:b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200">
                <a:solidFill>
                  <a:schemeClr val="dk1"/>
                </a:solidFill>
              </a:rPr>
              <a:t>The data type of the pixel data, after optional normalization or standardization, by default with be a double precision float (FLOAT64). The parameter </a:t>
            </a:r>
            <a:r>
              <a:rPr lang="en" sz="1200">
                <a:solidFill>
                  <a:srgbClr val="0D904F"/>
                </a:solidFill>
                <a:latin typeface="Consolas"/>
                <a:ea typeface="Consolas"/>
                <a:cs typeface="Consolas"/>
                <a:sym typeface="Consolas"/>
              </a:rPr>
              <a:t>dtype</a:t>
            </a:r>
            <a:r>
              <a:rPr lang="en" sz="1200">
                <a:solidFill>
                  <a:schemeClr val="dk1"/>
                </a:solidFill>
              </a:rPr>
              <a:t> when specified, will cast the pixel data to the corresponding data type, which is specified as a </a:t>
            </a:r>
            <a:r>
              <a:rPr b="1" lang="en" sz="1200">
                <a:solidFill>
                  <a:srgbClr val="0000FF"/>
                </a:solidFill>
              </a:rPr>
              <a:t>numpy data type</a:t>
            </a:r>
            <a:r>
              <a:rPr lang="en" sz="1200">
                <a:solidFill>
                  <a:schemeClr val="dk1"/>
                </a:solidFill>
              </a:rPr>
              <a:t> (e.g., np.float32 for FLOAT32).</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73" name="Google Shape;773;p104"/>
          <p:cNvGraphicFramePr/>
          <p:nvPr/>
        </p:nvGraphicFramePr>
        <p:xfrm>
          <a:off x="536050" y="2521863"/>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Clr>
                          <a:srgbClr val="000000"/>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 and </a:t>
                      </a:r>
                      <a:br>
                        <a:rPr lang="en" sz="1000">
                          <a:solidFill>
                            <a:srgbClr val="000000"/>
                          </a:solidFill>
                          <a:latin typeface="Consolas"/>
                          <a:ea typeface="Consolas"/>
                          <a:cs typeface="Consolas"/>
                          <a:sym typeface="Consolas"/>
                        </a:rPr>
                      </a:br>
                      <a:r>
                        <a:rPr lang="en" sz="1000">
                          <a:solidFill>
                            <a:srgbClr val="455A64"/>
                          </a:solidFill>
                          <a:latin typeface="Consolas"/>
                          <a:ea typeface="Consolas"/>
                          <a:cs typeface="Consolas"/>
                          <a:sym typeface="Consolas"/>
                        </a:rPr>
                        <a:t># squashing the values within +/- one standard deviation</a:t>
                      </a:r>
                      <a:endParaRPr sz="1000">
                        <a:solidFill>
                          <a:srgbClr val="000000"/>
                        </a:solidFill>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rPr lang="en" sz="1000">
                          <a:solidFill>
                            <a:srgbClr val="000000"/>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rgbClr val="000000"/>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rgbClr val="000000"/>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latin typeface="Consolas"/>
                          <a:ea typeface="Consolas"/>
                          <a:cs typeface="Consolas"/>
                          <a:sym typeface="Consolas"/>
                        </a:rPr>
                        <a:t>,</a:t>
                      </a:r>
                      <a:r>
                        <a:rPr lang="en" sz="1000">
                          <a:solidFill>
                            <a:srgbClr val="9C27B0"/>
                          </a:solidFill>
                          <a:latin typeface="Consolas"/>
                          <a:ea typeface="Consolas"/>
                          <a:cs typeface="Consolas"/>
                          <a:sym typeface="Consolas"/>
                        </a:rPr>
                        <a:t> </a:t>
                      </a:r>
                      <a:r>
                        <a:rPr lang="en" sz="1000">
                          <a:latin typeface="Consolas"/>
                          <a:ea typeface="Consolas"/>
                          <a:cs typeface="Consolas"/>
                          <a:sym typeface="Consolas"/>
                        </a:rPr>
                        <a:t>dtype=np.float32</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Google Shape;778;p10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flow_from_directory()</a:t>
            </a:r>
            <a:r>
              <a:rPr lang="en">
                <a:solidFill>
                  <a:srgbClr val="38761D"/>
                </a:solidFill>
              </a:rPr>
              <a:t> - Resizing</a:t>
            </a:r>
            <a:endParaRPr>
              <a:solidFill>
                <a:srgbClr val="38761D"/>
              </a:solidFill>
            </a:endParaRPr>
          </a:p>
        </p:txBody>
      </p:sp>
      <p:pic>
        <p:nvPicPr>
          <p:cNvPr id="779" name="Google Shape;779;p105"/>
          <p:cNvPicPr preferRelativeResize="0"/>
          <p:nvPr/>
        </p:nvPicPr>
        <p:blipFill>
          <a:blip r:embed="rId3">
            <a:alphaModFix/>
          </a:blip>
          <a:stretch>
            <a:fillRect/>
          </a:stretch>
        </p:blipFill>
        <p:spPr>
          <a:xfrm>
            <a:off x="0" y="0"/>
            <a:ext cx="1466275" cy="730575"/>
          </a:xfrm>
          <a:prstGeom prst="rect">
            <a:avLst/>
          </a:prstGeom>
          <a:noFill/>
          <a:ln>
            <a:noFill/>
          </a:ln>
        </p:spPr>
      </p:pic>
      <p:sp>
        <p:nvSpPr>
          <p:cNvPr id="780" name="Google Shape;780;p10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flow_from_directory() Method - Resizing</a:t>
            </a:r>
            <a:br>
              <a:rPr b="1" lang="en" sz="1200">
                <a:solidFill>
                  <a:schemeClr val="dk1"/>
                </a:solidFill>
              </a:rPr>
            </a:br>
            <a:endParaRPr i="1" sz="1100">
              <a:solidFill>
                <a:schemeClr val="dk1"/>
              </a:solidFill>
            </a:endParaRPr>
          </a:p>
          <a:p>
            <a:pPr indent="0" lvl="0" marL="0" rtl="0" algn="l">
              <a:lnSpc>
                <a:spcPct val="115000"/>
              </a:lnSpc>
              <a:spcBef>
                <a:spcPts val="0"/>
              </a:spcBef>
              <a:spcAft>
                <a:spcPts val="0"/>
              </a:spcAft>
              <a:buNone/>
            </a:pPr>
            <a:r>
              <a:rPr lang="en" sz="1100">
                <a:solidFill>
                  <a:schemeClr val="dk1"/>
                </a:solidFill>
              </a:rPr>
              <a:t>When feeding data during training to a Keras model, the data is </a:t>
            </a:r>
            <a:r>
              <a:rPr b="1" lang="en" sz="1100">
                <a:solidFill>
                  <a:srgbClr val="0000FF"/>
                </a:solidFill>
              </a:rPr>
              <a:t>either feed from in-memory or on-disk</a:t>
            </a:r>
            <a:r>
              <a:rPr lang="en" sz="1100">
                <a:solidFill>
                  <a:schemeClr val="dk1"/>
                </a:solidFill>
              </a:rPr>
              <a:t>. When feeding in-memory using the </a:t>
            </a:r>
            <a:r>
              <a:rPr lang="en" sz="1100">
                <a:solidFill>
                  <a:srgbClr val="0D904F"/>
                </a:solidFill>
                <a:latin typeface="Consolas"/>
                <a:ea typeface="Consolas"/>
                <a:cs typeface="Consolas"/>
                <a:sym typeface="Consolas"/>
              </a:rPr>
              <a:t>flow()</a:t>
            </a:r>
            <a:r>
              <a:rPr lang="en" sz="1100">
                <a:solidFill>
                  <a:schemeClr val="dk1"/>
                </a:solidFill>
              </a:rPr>
              <a:t> method, you must resize the images prior to feeding the neural network, such as the methods we described using PIL or OpenCV.</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When you feed from on-disk using the </a:t>
            </a:r>
            <a:r>
              <a:rPr lang="en" sz="1100">
                <a:solidFill>
                  <a:srgbClr val="0D904F"/>
                </a:solidFill>
                <a:latin typeface="Consolas"/>
                <a:ea typeface="Consolas"/>
                <a:cs typeface="Consolas"/>
                <a:sym typeface="Consolas"/>
              </a:rPr>
              <a:t>flow_from_directory()</a:t>
            </a:r>
            <a:r>
              <a:rPr lang="en" sz="1100">
                <a:solidFill>
                  <a:schemeClr val="dk1"/>
                </a:solidFill>
              </a:rPr>
              <a:t>, your set the parameter </a:t>
            </a:r>
            <a:r>
              <a:rPr lang="en" sz="1100">
                <a:solidFill>
                  <a:srgbClr val="0D904F"/>
                </a:solidFill>
                <a:latin typeface="Consolas"/>
                <a:ea typeface="Consolas"/>
                <a:cs typeface="Consolas"/>
                <a:sym typeface="Consolas"/>
              </a:rPr>
              <a:t>target_size</a:t>
            </a:r>
            <a:r>
              <a:rPr lang="en" sz="1100">
                <a:solidFill>
                  <a:schemeClr val="dk1"/>
                </a:solidFill>
              </a:rPr>
              <a:t> to the height x width (HxW) of the input vector to the neural network.</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81" name="Google Shape;781;p105"/>
          <p:cNvGraphicFramePr/>
          <p:nvPr/>
        </p:nvGraphicFramePr>
        <p:xfrm>
          <a:off x="488925" y="2798813"/>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generator for feeding neural network from on-disk, and</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resize images to 128 x 128 as being feed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feeder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'root_of_dataset'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neural network by calling the fit_generator() method with the above feeder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feeder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steps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 name="Shape 785"/>
        <p:cNvGrpSpPr/>
        <p:nvPr/>
      </p:nvGrpSpPr>
      <p:grpSpPr>
        <a:xfrm>
          <a:off x="0" y="0"/>
          <a:ext cx="0" cy="0"/>
          <a:chOff x="0" y="0"/>
          <a:chExt cx="0" cy="0"/>
        </a:xfrm>
      </p:grpSpPr>
      <p:sp>
        <p:nvSpPr>
          <p:cNvPr id="786" name="Google Shape;786;p10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787" name="Google Shape;787;p106"/>
          <p:cNvPicPr preferRelativeResize="0"/>
          <p:nvPr/>
        </p:nvPicPr>
        <p:blipFill>
          <a:blip r:embed="rId3">
            <a:alphaModFix/>
          </a:blip>
          <a:stretch>
            <a:fillRect/>
          </a:stretch>
        </p:blipFill>
        <p:spPr>
          <a:xfrm>
            <a:off x="0" y="0"/>
            <a:ext cx="1466275" cy="730575"/>
          </a:xfrm>
          <a:prstGeom prst="rect">
            <a:avLst/>
          </a:prstGeom>
          <a:noFill/>
          <a:ln>
            <a:noFill/>
          </a:ln>
        </p:spPr>
      </p:pic>
      <p:sp>
        <p:nvSpPr>
          <p:cNvPr id="788" name="Google Shape;788;p10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Label Encoding </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We need to keep track of which label (class) goes with each image. </a:t>
            </a:r>
            <a:r>
              <a:rPr b="1" lang="en" sz="1200">
                <a:solidFill>
                  <a:srgbClr val="0000FF"/>
                </a:solidFill>
              </a:rPr>
              <a:t>For each class</a:t>
            </a:r>
            <a:r>
              <a:rPr lang="en" sz="1200">
                <a:solidFill>
                  <a:schemeClr val="dk1"/>
                </a:solidFill>
              </a:rPr>
              <a:t> (e.g., apple, pear, peach, banana, etc - </a:t>
            </a:r>
            <a:r>
              <a:rPr lang="en" sz="1200" u="sng">
                <a:solidFill>
                  <a:srgbClr val="1155CC"/>
                </a:solidFill>
                <a:hlinkClick r:id="rId4"/>
              </a:rPr>
              <a:t>Fruits360</a:t>
            </a:r>
            <a:r>
              <a:rPr lang="en" sz="1200">
                <a:solidFill>
                  <a:schemeClr val="dk1"/>
                </a:solidFill>
              </a:rPr>
              <a:t>) </a:t>
            </a:r>
            <a:r>
              <a:rPr b="1" lang="en" sz="1200">
                <a:solidFill>
                  <a:srgbClr val="0000FF"/>
                </a:solidFill>
              </a:rPr>
              <a:t>we assign a unique integer value, starting with 0 to represent the class</a:t>
            </a:r>
            <a:r>
              <a:rPr lang="en" sz="1200">
                <a:solidFill>
                  <a:schemeClr val="dk1"/>
                </a:solidFill>
              </a:rPr>
              <a:t> (remember everything in a neural network is a number - even the labels). When we train a neural network, the label will be the integer value we assigned to the class (y) and when predicting the neural network will output the integer value of the class it predicts (</a:t>
            </a:r>
            <a:r>
              <a:rPr lang="en" sz="1200">
                <a:solidFill>
                  <a:schemeClr val="dk1"/>
                </a:solidFill>
                <a:highlight>
                  <a:srgbClr val="FFFFFF"/>
                </a:highlight>
                <a:latin typeface="Roboto"/>
                <a:ea typeface="Roboto"/>
                <a:cs typeface="Roboto"/>
                <a:sym typeface="Roboto"/>
              </a:rPr>
              <a:t>ŷ , aka. y-ha</a:t>
            </a:r>
            <a:r>
              <a:rPr lang="en" sz="1100">
                <a:solidFill>
                  <a:schemeClr val="dk1"/>
                </a:solidFill>
                <a:highlight>
                  <a:srgbClr val="FFFFFF"/>
                </a:highlight>
                <a:latin typeface="Roboto"/>
                <a:ea typeface="Roboto"/>
                <a:cs typeface="Roboto"/>
                <a:sym typeface="Roboto"/>
              </a:rPr>
              <a:t>t</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789" name="Google Shape;789;p106"/>
          <p:cNvPicPr preferRelativeResize="0"/>
          <p:nvPr/>
        </p:nvPicPr>
        <p:blipFill>
          <a:blip r:embed="rId5">
            <a:alphaModFix/>
          </a:blip>
          <a:stretch>
            <a:fillRect/>
          </a:stretch>
        </p:blipFill>
        <p:spPr>
          <a:xfrm>
            <a:off x="2581275" y="2470850"/>
            <a:ext cx="3981450" cy="24003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10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795" name="Google Shape;795;p107"/>
          <p:cNvPicPr preferRelativeResize="0"/>
          <p:nvPr/>
        </p:nvPicPr>
        <p:blipFill>
          <a:blip r:embed="rId3">
            <a:alphaModFix/>
          </a:blip>
          <a:stretch>
            <a:fillRect/>
          </a:stretch>
        </p:blipFill>
        <p:spPr>
          <a:xfrm>
            <a:off x="0" y="0"/>
            <a:ext cx="1466275" cy="730575"/>
          </a:xfrm>
          <a:prstGeom prst="rect">
            <a:avLst/>
          </a:prstGeom>
          <a:noFill/>
          <a:ln>
            <a:noFill/>
          </a:ln>
        </p:spPr>
      </p:pic>
      <p:sp>
        <p:nvSpPr>
          <p:cNvPr id="796" name="Google Shape;796;p10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Build a List of Labels corresponding to the Images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In the previous loadDirectory() example, the list dataset has an entry for each class of images processed, and the length of the entry is the number of images. In the code below we build a parallel list for the corresponding labels, with the same number of entries, and same length per entry as the dataset (processed images).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above, we set the data type of the labels to </a:t>
            </a:r>
            <a:r>
              <a:rPr lang="en" sz="1200">
                <a:solidFill>
                  <a:srgbClr val="0D904F"/>
                </a:solidFill>
                <a:latin typeface="Consolas"/>
                <a:ea typeface="Consolas"/>
                <a:cs typeface="Consolas"/>
                <a:sym typeface="Consolas"/>
              </a:rPr>
              <a:t>np.uint16</a:t>
            </a:r>
            <a:r>
              <a:rPr lang="en" sz="1200">
                <a:solidFill>
                  <a:schemeClr val="dk1"/>
                </a:solidFill>
              </a:rPr>
              <a:t>, which is a 16-bit integer which can hold up to 65,535, to conserve space. If you have more than 65,535 classes, then you will want to set the data type as </a:t>
            </a:r>
            <a:r>
              <a:rPr lang="en" sz="1200">
                <a:solidFill>
                  <a:srgbClr val="0D904F"/>
                </a:solidFill>
                <a:latin typeface="Consolas"/>
                <a:ea typeface="Consolas"/>
                <a:cs typeface="Consolas"/>
                <a:sym typeface="Consolas"/>
              </a:rPr>
              <a:t>np.uint32</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97" name="Google Shape;797;p107"/>
          <p:cNvGraphicFramePr/>
          <p:nvPr/>
        </p:nvGraphicFramePr>
        <p:xfrm>
          <a:off x="488900" y="2486538"/>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classes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loadDirectory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'fruits'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construct a corresponding labels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enumerate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labels have the same indices as the images (that's the label)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label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uint16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Google Shape;802;p108"/>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803" name="Google Shape;803;p108"/>
          <p:cNvPicPr preferRelativeResize="0"/>
          <p:nvPr/>
        </p:nvPicPr>
        <p:blipFill>
          <a:blip r:embed="rId3">
            <a:alphaModFix/>
          </a:blip>
          <a:stretch>
            <a:fillRect/>
          </a:stretch>
        </p:blipFill>
        <p:spPr>
          <a:xfrm>
            <a:off x="0" y="0"/>
            <a:ext cx="1466275" cy="730575"/>
          </a:xfrm>
          <a:prstGeom prst="rect">
            <a:avLst/>
          </a:prstGeom>
          <a:noFill/>
          <a:ln>
            <a:noFill/>
          </a:ln>
        </p:spPr>
      </p:pic>
      <p:sp>
        <p:nvSpPr>
          <p:cNvPr id="804" name="Google Shape;804;p10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Label</a:t>
            </a:r>
            <a:r>
              <a:rPr b="1" lang="en" sz="1200">
                <a:solidFill>
                  <a:schemeClr val="dk1"/>
                </a:solidFill>
              </a:rPr>
              <a:t>s and Images as Multi-Dimensional Numpy Arrays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Next, we want both the list of processed images (machine learning ready data) and list of labels to </a:t>
            </a:r>
            <a:r>
              <a:rPr b="1" lang="en" sz="1200">
                <a:solidFill>
                  <a:srgbClr val="0000FF"/>
                </a:solidFill>
              </a:rPr>
              <a:t>each be a single long contiguous array</a:t>
            </a:r>
            <a:r>
              <a:rPr lang="en" sz="1200">
                <a:solidFill>
                  <a:schemeClr val="dk1"/>
                </a:solidFill>
              </a:rPr>
              <a:t>. We use the </a:t>
            </a:r>
            <a:r>
              <a:rPr lang="en" sz="1200">
                <a:solidFill>
                  <a:srgbClr val="0D904F"/>
                </a:solidFill>
                <a:latin typeface="Consolas"/>
                <a:ea typeface="Consolas"/>
                <a:cs typeface="Consolas"/>
                <a:sym typeface="Consolas"/>
              </a:rPr>
              <a:t>np.concatenate()</a:t>
            </a:r>
            <a:r>
              <a:rPr lang="en" sz="1200">
                <a:solidFill>
                  <a:schemeClr val="dk1"/>
                </a:solidFill>
              </a:rPr>
              <a:t> method to </a:t>
            </a:r>
            <a:r>
              <a:rPr b="1" lang="en" sz="1200">
                <a:solidFill>
                  <a:srgbClr val="0000FF"/>
                </a:solidFill>
              </a:rPr>
              <a:t>concatenate each element sequentially in a list into a single contiguous multidimensional numpy array</a:t>
            </a:r>
            <a:r>
              <a:rPr lang="en" sz="1200">
                <a:solidFill>
                  <a:schemeClr val="dk1"/>
                </a:solidFill>
              </a:rPr>
              <a:t>.</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05" name="Google Shape;805;p108"/>
          <p:cNvGraphicFramePr/>
          <p:nvPr/>
        </p:nvGraphicFramePr>
        <p:xfrm>
          <a:off x="540150" y="4336563"/>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Convert list of Images and Labels to a contiguous numpy multidimensional array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pic>
        <p:nvPicPr>
          <p:cNvPr id="806" name="Google Shape;806;p108"/>
          <p:cNvPicPr preferRelativeResize="0"/>
          <p:nvPr/>
        </p:nvPicPr>
        <p:blipFill>
          <a:blip r:embed="rId4">
            <a:alphaModFix/>
          </a:blip>
          <a:stretch>
            <a:fillRect/>
          </a:stretch>
        </p:blipFill>
        <p:spPr>
          <a:xfrm>
            <a:off x="2385375" y="1955300"/>
            <a:ext cx="4171950" cy="23431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Google Shape;811;p109"/>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 Hot Encoding of Labels</a:t>
            </a:r>
            <a:endParaRPr>
              <a:solidFill>
                <a:srgbClr val="38761D"/>
              </a:solidFill>
            </a:endParaRPr>
          </a:p>
        </p:txBody>
      </p:sp>
      <p:pic>
        <p:nvPicPr>
          <p:cNvPr id="812" name="Google Shape;812;p109"/>
          <p:cNvPicPr preferRelativeResize="0"/>
          <p:nvPr/>
        </p:nvPicPr>
        <p:blipFill>
          <a:blip r:embed="rId3">
            <a:alphaModFix/>
          </a:blip>
          <a:stretch>
            <a:fillRect/>
          </a:stretch>
        </p:blipFill>
        <p:spPr>
          <a:xfrm>
            <a:off x="0" y="0"/>
            <a:ext cx="1466275" cy="730575"/>
          </a:xfrm>
          <a:prstGeom prst="rect">
            <a:avLst/>
          </a:prstGeom>
          <a:noFill/>
          <a:ln>
            <a:noFill/>
          </a:ln>
        </p:spPr>
      </p:pic>
      <p:sp>
        <p:nvSpPr>
          <p:cNvPr id="813" name="Google Shape;813;p10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a:t>
            </a:r>
            <a:r>
              <a:rPr b="1" lang="en" sz="1200">
                <a:solidFill>
                  <a:srgbClr val="0000FF"/>
                </a:solidFill>
              </a:rPr>
              <a:t>final preparation step for the labels is to one-hot encode them to match the output vector of the neural network</a:t>
            </a:r>
            <a:r>
              <a:rPr lang="en" sz="1200">
                <a:solidFill>
                  <a:schemeClr val="dk1"/>
                </a:solidFill>
              </a:rPr>
              <a:t>. The neural network will have an output node per class.  For each label (e.g., 2), a one value is placed at the index location in the output vector that corresponds to the node for that label, and the remaining entries have the value 0.</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814" name="Google Shape;814;p109"/>
          <p:cNvPicPr preferRelativeResize="0"/>
          <p:nvPr/>
        </p:nvPicPr>
        <p:blipFill>
          <a:blip r:embed="rId4">
            <a:alphaModFix/>
          </a:blip>
          <a:stretch>
            <a:fillRect/>
          </a:stretch>
        </p:blipFill>
        <p:spPr>
          <a:xfrm>
            <a:off x="2591600" y="2243975"/>
            <a:ext cx="3848100" cy="24479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110"/>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 using Numpy</a:t>
            </a:r>
            <a:endParaRPr>
              <a:solidFill>
                <a:srgbClr val="38761D"/>
              </a:solidFill>
            </a:endParaRPr>
          </a:p>
        </p:txBody>
      </p:sp>
      <p:pic>
        <p:nvPicPr>
          <p:cNvPr id="820" name="Google Shape;820;p110"/>
          <p:cNvPicPr preferRelativeResize="0"/>
          <p:nvPr/>
        </p:nvPicPr>
        <p:blipFill>
          <a:blip r:embed="rId3">
            <a:alphaModFix/>
          </a:blip>
          <a:stretch>
            <a:fillRect/>
          </a:stretch>
        </p:blipFill>
        <p:spPr>
          <a:xfrm>
            <a:off x="0" y="0"/>
            <a:ext cx="1466275" cy="730575"/>
          </a:xfrm>
          <a:prstGeom prst="rect">
            <a:avLst/>
          </a:prstGeom>
          <a:noFill/>
          <a:ln>
            <a:noFill/>
          </a:ln>
        </p:spPr>
      </p:pic>
      <p:sp>
        <p:nvSpPr>
          <p:cNvPr id="821" name="Google Shape;821;p11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 using Numpy</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code example below demonstrates how to ‘manually’ do a one hot encoding in a single shot. The function one_hot() takes as input the 1D array of labels (Y) and outputs a 2D one-hot encoded version (return Y). The second parameter (C) is the number of classes (output nodes), which will correspond to the length of each one-hot encoded label. The </a:t>
            </a:r>
            <a:r>
              <a:rPr lang="en" sz="1200">
                <a:solidFill>
                  <a:srgbClr val="0D904F"/>
                </a:solidFill>
                <a:latin typeface="Consolas"/>
                <a:ea typeface="Consolas"/>
                <a:cs typeface="Consolas"/>
                <a:sym typeface="Consolas"/>
              </a:rPr>
              <a:t>np.eye()</a:t>
            </a:r>
            <a:r>
              <a:rPr lang="en" sz="1200">
                <a:solidFill>
                  <a:schemeClr val="dk1"/>
                </a:solidFill>
              </a:rPr>
              <a:t> </a:t>
            </a:r>
            <a:r>
              <a:rPr b="1" lang="en" sz="1200">
                <a:solidFill>
                  <a:srgbClr val="0000FF"/>
                </a:solidFill>
              </a:rPr>
              <a:t>method creates a zero value 2D matrix with an equal number of rows and columns (square) specified by the parameter C, and then places a one value along the diagonal</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22" name="Google Shape;822;p110"/>
          <p:cNvGraphicFramePr/>
          <p:nvPr/>
        </p:nvGraphicFramePr>
        <p:xfrm>
          <a:off x="506775" y="3574213"/>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latin typeface="Consolas"/>
                          <a:ea typeface="Consolas"/>
                          <a:cs typeface="Consolas"/>
                          <a:sym typeface="Consolas"/>
                        </a:rPr>
                        <a:t> one_hot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 Convert Vector to one-hot encoding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eye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latin typeface="Consolas"/>
                          <a:ea typeface="Consolas"/>
                          <a:cs typeface="Consolas"/>
                          <a:sym typeface="Consolas"/>
                        </a:rPr>
                        <a:t> Y</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one-hot encode the labels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one_hot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labels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classes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823" name="Google Shape;823;p110"/>
          <p:cNvPicPr preferRelativeResize="0"/>
          <p:nvPr/>
        </p:nvPicPr>
        <p:blipFill>
          <a:blip r:embed="rId4">
            <a:alphaModFix/>
          </a:blip>
          <a:stretch>
            <a:fillRect/>
          </a:stretch>
        </p:blipFill>
        <p:spPr>
          <a:xfrm>
            <a:off x="3810375" y="2478850"/>
            <a:ext cx="952500" cy="10953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11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 in Keras</a:t>
            </a:r>
            <a:endParaRPr>
              <a:solidFill>
                <a:srgbClr val="38761D"/>
              </a:solidFill>
            </a:endParaRPr>
          </a:p>
        </p:txBody>
      </p:sp>
      <p:pic>
        <p:nvPicPr>
          <p:cNvPr id="829" name="Google Shape;829;p111"/>
          <p:cNvPicPr preferRelativeResize="0"/>
          <p:nvPr/>
        </p:nvPicPr>
        <p:blipFill>
          <a:blip r:embed="rId3">
            <a:alphaModFix/>
          </a:blip>
          <a:stretch>
            <a:fillRect/>
          </a:stretch>
        </p:blipFill>
        <p:spPr>
          <a:xfrm>
            <a:off x="0" y="0"/>
            <a:ext cx="1466275" cy="730575"/>
          </a:xfrm>
          <a:prstGeom prst="rect">
            <a:avLst/>
          </a:prstGeom>
          <a:noFill/>
          <a:ln>
            <a:noFill/>
          </a:ln>
        </p:spPr>
      </p:pic>
      <p:sp>
        <p:nvSpPr>
          <p:cNvPr id="830" name="Google Shape;830;p11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 in Keras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a:t>
            </a:r>
            <a:r>
              <a:rPr lang="en" sz="1200">
                <a:solidFill>
                  <a:schemeClr val="dk1"/>
                </a:solidFill>
              </a:rPr>
              <a:t>e Keras framework has a </a:t>
            </a:r>
            <a:r>
              <a:rPr b="1" lang="en" sz="1200">
                <a:solidFill>
                  <a:srgbClr val="0000FF"/>
                </a:solidFill>
              </a:rPr>
              <a:t>builtin method</a:t>
            </a:r>
            <a:r>
              <a:rPr lang="en" sz="1200">
                <a:solidFill>
                  <a:schemeClr val="dk1"/>
                </a:solidFill>
              </a:rPr>
              <a:t> </a:t>
            </a:r>
            <a:r>
              <a:rPr lang="en" sz="1200">
                <a:solidFill>
                  <a:srgbClr val="0D904F"/>
                </a:solidFill>
                <a:latin typeface="Consolas"/>
                <a:ea typeface="Consolas"/>
                <a:cs typeface="Consolas"/>
                <a:sym typeface="Consolas"/>
              </a:rPr>
              <a:t>to_categorical()</a:t>
            </a:r>
            <a:r>
              <a:rPr lang="en" sz="1200">
                <a:solidFill>
                  <a:schemeClr val="dk1"/>
                </a:solidFill>
              </a:rPr>
              <a:t> to </a:t>
            </a:r>
            <a:r>
              <a:rPr b="1" lang="en" sz="1200">
                <a:solidFill>
                  <a:srgbClr val="0000FF"/>
                </a:solidFill>
              </a:rPr>
              <a:t>automatically do one-hot encoding of labels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31" name="Google Shape;831;p111"/>
          <p:cNvGraphicFramePr/>
          <p:nvPr/>
        </p:nvGraphicFramePr>
        <p:xfrm>
          <a:off x="506775" y="1836138"/>
          <a:ext cx="3000000" cy="3000000"/>
        </p:xfrm>
        <a:graphic>
          <a:graphicData uri="http://schemas.openxmlformats.org/drawingml/2006/table">
            <a:tbl>
              <a:tblPr>
                <a:noFill/>
                <a:tableStyleId>{44C79E60-302F-4C3F-842E-BB4E706F5184}</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utils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to_categorical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one-hot encode the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classes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